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49" r:id="rId3"/>
    <p:sldMasterId id="2147484568" r:id="rId4"/>
    <p:sldMasterId id="2147485011" r:id="rId5"/>
    <p:sldMasterId id="2147485194" r:id="rId6"/>
    <p:sldMasterId id="2147485767" r:id="rId7"/>
    <p:sldMasterId id="2147485808" r:id="rId8"/>
    <p:sldMasterId id="2147485820" r:id="rId9"/>
    <p:sldMasterId id="2147485893" r:id="rId10"/>
    <p:sldMasterId id="2147485905" r:id="rId11"/>
    <p:sldMasterId id="2147485917" r:id="rId12"/>
  </p:sldMasterIdLst>
  <p:notesMasterIdLst>
    <p:notesMasterId r:id="rId157"/>
  </p:notesMasterIdLst>
  <p:sldIdLst>
    <p:sldId id="653" r:id="rId13"/>
    <p:sldId id="627" r:id="rId14"/>
    <p:sldId id="628" r:id="rId15"/>
    <p:sldId id="629" r:id="rId16"/>
    <p:sldId id="630" r:id="rId17"/>
    <p:sldId id="631" r:id="rId18"/>
    <p:sldId id="632" r:id="rId19"/>
    <p:sldId id="633" r:id="rId20"/>
    <p:sldId id="634" r:id="rId21"/>
    <p:sldId id="635" r:id="rId22"/>
    <p:sldId id="636" r:id="rId23"/>
    <p:sldId id="637" r:id="rId24"/>
    <p:sldId id="638" r:id="rId25"/>
    <p:sldId id="271" r:id="rId26"/>
    <p:sldId id="639" r:id="rId27"/>
    <p:sldId id="590" r:id="rId28"/>
    <p:sldId id="591" r:id="rId29"/>
    <p:sldId id="625" r:id="rId30"/>
    <p:sldId id="624" r:id="rId31"/>
    <p:sldId id="473" r:id="rId32"/>
    <p:sldId id="407" r:id="rId33"/>
    <p:sldId id="501" r:id="rId34"/>
    <p:sldId id="621" r:id="rId35"/>
    <p:sldId id="622" r:id="rId36"/>
    <p:sldId id="623" r:id="rId37"/>
    <p:sldId id="474" r:id="rId38"/>
    <p:sldId id="305" r:id="rId39"/>
    <p:sldId id="306" r:id="rId40"/>
    <p:sldId id="603" r:id="rId41"/>
    <p:sldId id="437" r:id="rId42"/>
    <p:sldId id="438" r:id="rId43"/>
    <p:sldId id="440" r:id="rId44"/>
    <p:sldId id="640" r:id="rId45"/>
    <p:sldId id="641" r:id="rId46"/>
    <p:sldId id="604" r:id="rId47"/>
    <p:sldId id="605" r:id="rId48"/>
    <p:sldId id="399" r:id="rId49"/>
    <p:sldId id="455" r:id="rId50"/>
    <p:sldId id="475" r:id="rId51"/>
    <p:sldId id="619" r:id="rId52"/>
    <p:sldId id="502" r:id="rId53"/>
    <p:sldId id="452" r:id="rId54"/>
    <p:sldId id="421" r:id="rId55"/>
    <p:sldId id="511" r:id="rId56"/>
    <p:sldId id="476" r:id="rId57"/>
    <p:sldId id="498" r:id="rId58"/>
    <p:sldId id="450" r:id="rId59"/>
    <p:sldId id="509" r:id="rId60"/>
    <p:sldId id="477" r:id="rId61"/>
    <p:sldId id="652" r:id="rId62"/>
    <p:sldId id="478" r:id="rId63"/>
    <p:sldId id="449" r:id="rId64"/>
    <p:sldId id="497" r:id="rId65"/>
    <p:sldId id="368" r:id="rId66"/>
    <p:sldId id="479" r:id="rId67"/>
    <p:sldId id="420" r:id="rId68"/>
    <p:sldId id="369" r:id="rId69"/>
    <p:sldId id="480" r:id="rId70"/>
    <p:sldId id="403" r:id="rId71"/>
    <p:sldId id="481" r:id="rId72"/>
    <p:sldId id="448" r:id="rId73"/>
    <p:sldId id="447" r:id="rId74"/>
    <p:sldId id="482" r:id="rId75"/>
    <p:sldId id="446" r:id="rId76"/>
    <p:sldId id="445" r:id="rId77"/>
    <p:sldId id="327" r:id="rId78"/>
    <p:sldId id="483" r:id="rId79"/>
    <p:sldId id="427" r:id="rId80"/>
    <p:sldId id="429" r:id="rId81"/>
    <p:sldId id="484" r:id="rId82"/>
    <p:sldId id="444" r:id="rId83"/>
    <p:sldId id="443" r:id="rId84"/>
    <p:sldId id="442" r:id="rId85"/>
    <p:sldId id="485" r:id="rId86"/>
    <p:sldId id="512" r:id="rId87"/>
    <p:sldId id="513" r:id="rId88"/>
    <p:sldId id="514" r:id="rId89"/>
    <p:sldId id="517" r:id="rId90"/>
    <p:sldId id="519" r:id="rId91"/>
    <p:sldId id="520" r:id="rId92"/>
    <p:sldId id="515" r:id="rId93"/>
    <p:sldId id="523" r:id="rId94"/>
    <p:sldId id="441" r:id="rId95"/>
    <p:sldId id="486" r:id="rId96"/>
    <p:sldId id="526" r:id="rId97"/>
    <p:sldId id="524" r:id="rId98"/>
    <p:sldId id="487" r:id="rId99"/>
    <p:sldId id="527" r:id="rId100"/>
    <p:sldId id="525" r:id="rId101"/>
    <p:sldId id="426" r:id="rId102"/>
    <p:sldId id="488" r:id="rId103"/>
    <p:sldId id="522" r:id="rId104"/>
    <p:sldId id="424" r:id="rId105"/>
    <p:sldId id="425" r:id="rId106"/>
    <p:sldId id="336" r:id="rId107"/>
    <p:sldId id="508" r:id="rId108"/>
    <p:sldId id="521" r:id="rId109"/>
    <p:sldId id="423" r:id="rId110"/>
    <p:sldId id="516" r:id="rId111"/>
    <p:sldId id="595" r:id="rId112"/>
    <p:sldId id="434" r:id="rId113"/>
    <p:sldId id="499" r:id="rId114"/>
    <p:sldId id="436" r:id="rId115"/>
    <p:sldId id="642" r:id="rId116"/>
    <p:sldId id="643" r:id="rId117"/>
    <p:sldId id="644" r:id="rId118"/>
    <p:sldId id="606" r:id="rId119"/>
    <p:sldId id="607" r:id="rId120"/>
    <p:sldId id="504" r:id="rId121"/>
    <p:sldId id="649" r:id="rId122"/>
    <p:sldId id="489" r:id="rId123"/>
    <p:sldId id="342" r:id="rId124"/>
    <p:sldId id="343" r:id="rId125"/>
    <p:sldId id="490" r:id="rId126"/>
    <p:sldId id="491" r:id="rId127"/>
    <p:sldId id="540" r:id="rId128"/>
    <p:sldId id="492" r:id="rId129"/>
    <p:sldId id="344" r:id="rId130"/>
    <p:sldId id="464" r:id="rId131"/>
    <p:sldId id="404" r:id="rId132"/>
    <p:sldId id="493" r:id="rId133"/>
    <p:sldId id="495" r:id="rId134"/>
    <p:sldId id="505" r:id="rId135"/>
    <p:sldId id="494" r:id="rId136"/>
    <p:sldId id="496" r:id="rId137"/>
    <p:sldId id="382" r:id="rId138"/>
    <p:sldId id="596" r:id="rId139"/>
    <p:sldId id="379" r:id="rId140"/>
    <p:sldId id="654" r:id="rId141"/>
    <p:sldId id="598" r:id="rId142"/>
    <p:sldId id="599" r:id="rId143"/>
    <p:sldId id="645" r:id="rId144"/>
    <p:sldId id="600" r:id="rId145"/>
    <p:sldId id="646" r:id="rId146"/>
    <p:sldId id="647" r:id="rId147"/>
    <p:sldId id="648" r:id="rId148"/>
    <p:sldId id="315" r:id="rId149"/>
    <p:sldId id="410" r:id="rId150"/>
    <p:sldId id="381" r:id="rId151"/>
    <p:sldId id="601" r:id="rId152"/>
    <p:sldId id="651" r:id="rId153"/>
    <p:sldId id="650" r:id="rId154"/>
    <p:sldId id="563" r:id="rId155"/>
    <p:sldId id="564" r:id="rId1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ection>
        <p14:section name="Introduction" id="{5C4C8F8A-5CBB-5142-B776-FF885125AFBC}">
          <p14:sldIdLst/>
        </p14:section>
        <p14:section name="Sermon" id="{F8EC4FBD-18FC-D543-84E8-EE68E6F327DB}">
          <p14:sldIdLst>
            <p14:sldId id="653"/>
            <p14:sldId id="627"/>
            <p14:sldId id="628"/>
            <p14:sldId id="629"/>
            <p14:sldId id="630"/>
            <p14:sldId id="631"/>
            <p14:sldId id="632"/>
            <p14:sldId id="633"/>
            <p14:sldId id="634"/>
            <p14:sldId id="635"/>
            <p14:sldId id="636"/>
            <p14:sldId id="637"/>
            <p14:sldId id="638"/>
            <p14:sldId id="271"/>
            <p14:sldId id="639"/>
            <p14:sldId id="590"/>
            <p14:sldId id="591"/>
            <p14:sldId id="625"/>
            <p14:sldId id="624"/>
          </p14:sldIdLst>
        </p14:section>
        <p14:section name="Chapters" id="{7168F095-195F-4E42-B483-C0C9E18A9BB2}">
          <p14:sldIdLst>
            <p14:sldId id="473"/>
            <p14:sldId id="407"/>
            <p14:sldId id="501"/>
            <p14:sldId id="621"/>
            <p14:sldId id="622"/>
            <p14:sldId id="623"/>
            <p14:sldId id="474"/>
            <p14:sldId id="305"/>
            <p14:sldId id="306"/>
            <p14:sldId id="603"/>
            <p14:sldId id="437"/>
            <p14:sldId id="438"/>
            <p14:sldId id="440"/>
            <p14:sldId id="640"/>
            <p14:sldId id="641"/>
            <p14:sldId id="604"/>
            <p14:sldId id="605"/>
            <p14:sldId id="399"/>
            <p14:sldId id="455"/>
            <p14:sldId id="475"/>
            <p14:sldId id="619"/>
            <p14:sldId id="502"/>
            <p14:sldId id="452"/>
            <p14:sldId id="421"/>
            <p14:sldId id="511"/>
            <p14:sldId id="476"/>
            <p14:sldId id="498"/>
            <p14:sldId id="450"/>
            <p14:sldId id="509"/>
            <p14:sldId id="477"/>
            <p14:sldId id="652"/>
            <p14:sldId id="478"/>
            <p14:sldId id="449"/>
            <p14:sldId id="497"/>
            <p14:sldId id="368"/>
            <p14:sldId id="479"/>
            <p14:sldId id="420"/>
            <p14:sldId id="369"/>
            <p14:sldId id="480"/>
            <p14:sldId id="403"/>
            <p14:sldId id="481"/>
            <p14:sldId id="448"/>
            <p14:sldId id="447"/>
            <p14:sldId id="482"/>
            <p14:sldId id="446"/>
            <p14:sldId id="445"/>
            <p14:sldId id="327"/>
            <p14:sldId id="483"/>
            <p14:sldId id="427"/>
            <p14:sldId id="429"/>
            <p14:sldId id="484"/>
            <p14:sldId id="444"/>
            <p14:sldId id="443"/>
            <p14:sldId id="442"/>
            <p14:sldId id="485"/>
            <p14:sldId id="512"/>
            <p14:sldId id="513"/>
            <p14:sldId id="514"/>
            <p14:sldId id="517"/>
            <p14:sldId id="519"/>
            <p14:sldId id="520"/>
            <p14:sldId id="515"/>
            <p14:sldId id="523"/>
            <p14:sldId id="441"/>
            <p14:sldId id="486"/>
            <p14:sldId id="526"/>
            <p14:sldId id="524"/>
            <p14:sldId id="487"/>
            <p14:sldId id="527"/>
            <p14:sldId id="525"/>
            <p14:sldId id="426"/>
            <p14:sldId id="488"/>
            <p14:sldId id="522"/>
            <p14:sldId id="424"/>
            <p14:sldId id="425"/>
            <p14:sldId id="336"/>
            <p14:sldId id="508"/>
            <p14:sldId id="521"/>
            <p14:sldId id="423"/>
            <p14:sldId id="516"/>
            <p14:sldId id="595"/>
            <p14:sldId id="434"/>
            <p14:sldId id="499"/>
            <p14:sldId id="436"/>
            <p14:sldId id="642"/>
            <p14:sldId id="643"/>
            <p14:sldId id="644"/>
            <p14:sldId id="606"/>
            <p14:sldId id="607"/>
            <p14:sldId id="504"/>
            <p14:sldId id="649"/>
            <p14:sldId id="489"/>
            <p14:sldId id="342"/>
            <p14:sldId id="343"/>
            <p14:sldId id="490"/>
            <p14:sldId id="491"/>
            <p14:sldId id="540"/>
            <p14:sldId id="492"/>
            <p14:sldId id="344"/>
            <p14:sldId id="464"/>
            <p14:sldId id="404"/>
            <p14:sldId id="493"/>
            <p14:sldId id="495"/>
            <p14:sldId id="505"/>
            <p14:sldId id="494"/>
            <p14:sldId id="496"/>
            <p14:sldId id="382"/>
          </p14:sldIdLst>
        </p14:section>
        <p14:section name="Conclusion" id="{3A5269B5-48D8-A549-85F3-E1F9D2AFFF08}">
          <p14:sldIdLst>
            <p14:sldId id="596"/>
            <p14:sldId id="379"/>
            <p14:sldId id="654"/>
            <p14:sldId id="598"/>
            <p14:sldId id="599"/>
            <p14:sldId id="645"/>
            <p14:sldId id="600"/>
            <p14:sldId id="646"/>
            <p14:sldId id="647"/>
            <p14:sldId id="648"/>
            <p14:sldId id="315"/>
            <p14:sldId id="410"/>
            <p14:sldId id="381"/>
            <p14:sldId id="601"/>
            <p14:sldId id="651"/>
            <p14:sldId id="650"/>
            <p14:sldId id="563"/>
            <p14:sldId id="5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8CF6"/>
    <a:srgbClr val="050A00"/>
    <a:srgbClr val="000099"/>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6405" autoAdjust="0"/>
  </p:normalViewPr>
  <p:slideViewPr>
    <p:cSldViewPr>
      <p:cViewPr>
        <p:scale>
          <a:sx n="130" d="100"/>
          <a:sy n="130" d="100"/>
        </p:scale>
        <p:origin x="156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6" d="100"/>
        <a:sy n="106" d="100"/>
      </p:scale>
      <p:origin x="0" y="244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viewProps" Target="viewProps.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theme" Target="theme/theme1.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7486A8-4545-0942-804D-F650912B310C}" type="slidenum">
              <a:rPr lang="en-US"/>
              <a:pPr>
                <a:defRPr/>
              </a:pPr>
              <a:t>‹#›</a:t>
            </a:fld>
            <a:endParaRPr lang="en-US"/>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rPr>
              <a:pPr eaLnBrk="1" hangingPunct="1"/>
              <a:t>10</a:t>
            </a:fld>
            <a:endParaRPr lang="en-US" sz="1200">
              <a:solidFill>
                <a:prstClr val="black"/>
              </a:solidFill>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a:effectLst/>
                <a:latin typeface="Arial"/>
                <a:cs typeface="Arial"/>
              </a:rPr>
              <a:t> </a:t>
            </a:r>
          </a:p>
          <a:p>
            <a:pPr eaLnBrk="1" hangingPunct="1"/>
            <a:r>
              <a:rPr lang="en-US" sz="1200" kern="120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It applies, for example, to making sex the most important thing in your life. </a:t>
            </a:r>
            <a:endParaRPr lang="en-US">
              <a:latin typeface="Arial"/>
              <a:cs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a:effectLst/>
                <a:latin typeface="Arial"/>
                <a:cs typeface="Arial"/>
              </a:rPr>
              <a:t> </a:t>
            </a:r>
            <a:endParaRPr lang="en-US">
              <a:latin typeface="Arial"/>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 steadfast with God as king so you don’t have to fail over and over (restatement). </a:t>
            </a:r>
            <a:endParaRPr lang="en-US">
              <a:latin typeface="Arial"/>
              <a:cs typeface="Arial"/>
            </a:endParaRPr>
          </a:p>
          <a:p>
            <a:endParaRPr lang="en-US">
              <a:latin typeface="Arial"/>
              <a:cs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pPr eaLnBrk="1" hangingPunct="1"/>
              <a:t>137</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Relativism is seen in atheism where anything can be written on their pamphlets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138</a:t>
            </a:fld>
            <a:endParaRPr lang="en-US"/>
          </a:p>
        </p:txBody>
      </p:sp>
    </p:spTree>
    <p:extLst>
      <p:ext uri="{BB962C8B-B14F-4D97-AF65-F5344CB8AC3E}">
        <p14:creationId xmlns:p14="http://schemas.microsoft.com/office/powerpoint/2010/main" val="31752228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pPr eaLnBrk="1" hangingPunct="1"/>
              <a:t>139</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64C217-A6A0-AB46-842A-728E711E4F23}" type="slidenum">
              <a:rPr lang="en-US" sz="1200">
                <a:solidFill>
                  <a:prstClr val="black"/>
                </a:solidFill>
              </a:rPr>
              <a:pPr eaLnBrk="1" hangingPunct="1"/>
              <a:t>11</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God had kept his promise to give them every place where they set their foot—yet still much of the land was still not cleared.</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rPr>
              <a:pPr eaLnBrk="1" hangingPunct="1"/>
              <a:t>12</a:t>
            </a:fld>
            <a:endParaRPr lang="en-US" sz="1200">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13</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12" charset="-128"/>
                <a:cs typeface="Arial"/>
              </a:rPr>
              <a:t>The Levites were spread throughout the land to provide teachers close to each of the tribes—now would they teach the people the truth of God’s Word?</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1F069A-18DC-2C4E-9E91-0FC2862C5107}" type="slidenum">
              <a:rPr lang="en-US" sz="1200"/>
              <a:pPr eaLnBrk="1" hangingPunct="1"/>
              <a:t>14</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18</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a:effectLst/>
                <a:latin typeface="Arial"/>
                <a:cs typeface="Arial"/>
              </a:rPr>
              <a:t> </a:t>
            </a:r>
          </a:p>
          <a:p>
            <a:r>
              <a:rPr lang="en-US" sz="1200" kern="120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pPr eaLnBrk="1" hangingPunct="1"/>
              <a:t>27</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pPr eaLnBrk="1" hangingPunct="1"/>
              <a:t>28</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God then seeks to earn our trust by allowing difficulty in our lives.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pPr eaLnBrk="1" hangingPunct="1"/>
              <a:t>30</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pPr eaLnBrk="1" hangingPunct="1"/>
              <a:t>31</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A full 64 years later, he was still ministering in Singapore until the Lord called him home on 13 October 2017.</a:t>
            </a:r>
            <a:r>
              <a:rPr lang="en-SG">
                <a:effectLst/>
                <a:latin typeface="Arial"/>
                <a:cs typeface="Arial"/>
              </a:rPr>
              <a:t> </a:t>
            </a:r>
          </a:p>
          <a:p>
            <a:r>
              <a:rPr lang="en-US" sz="1200" kern="1200">
                <a:solidFill>
                  <a:schemeClr val="tx1"/>
                </a:solidFill>
                <a:effectLst/>
                <a:latin typeface="Arial"/>
                <a:ea typeface="ＭＳ Ｐゴシック" pitchFamily="-112" charset="-128"/>
                <a:cs typeface="Arial"/>
              </a:rPr>
              <a:t>Dr. P, as he was affectionately known, established the School of Theology (English) at Singapore Bible College in 1958—the year I was born!</a:t>
            </a:r>
            <a:r>
              <a:rPr lang="en-SG">
                <a:effectLst/>
                <a:latin typeface="Arial"/>
                <a:cs typeface="Arial"/>
              </a:rPr>
              <a:t> </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introduction previews God's repeated provision of judges even though Israel broke the covenant after Joshua’s death (2:6–3:6).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37</a:t>
            </a:fld>
            <a:endParaRPr lang="en-US"/>
          </a:p>
        </p:txBody>
      </p:sp>
    </p:spTree>
    <p:extLst>
      <p:ext uri="{BB962C8B-B14F-4D97-AF65-F5344CB8AC3E}">
        <p14:creationId xmlns:p14="http://schemas.microsoft.com/office/powerpoint/2010/main" val="242535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38</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rPr>
              <a:pPr eaLnBrk="1" hangingPunct="1"/>
              <a:t>40</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pPr eaLnBrk="1" hangingPunct="1"/>
              <a:t>43</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44</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Dr. P served at SBC until 1988—a full 36 years. I often told him that one of my life goals was to beat his 36 years of service to the college. That will happen if I am able to continue until I am age 70.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46</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48</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50</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52</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53</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pPr eaLnBrk="1" hangingPunct="1"/>
              <a:t>54</a:t>
            </a:fld>
            <a:endParaRPr 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pPr eaLnBrk="1" hangingPunct="1"/>
              <a:t>56</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pPr eaLnBrk="1" hangingPunct="1"/>
              <a:t>57</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59</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a:effectLst/>
                <a:latin typeface="Arial"/>
                <a:cs typeface="Arial"/>
              </a:rPr>
              <a:t> </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61</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62</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64</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65</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pPr eaLnBrk="1" hangingPunct="1"/>
              <a:t>66</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pPr eaLnBrk="1" hangingPunct="1"/>
              <a:t>68</a:t>
            </a:fld>
            <a:endParaRPr 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pPr eaLnBrk="1" hangingPunct="1"/>
              <a:t>69</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71</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72</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82</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Chapter 15 NLT</a:t>
            </a:r>
          </a:p>
          <a:p>
            <a:r>
              <a:rPr lang="en-US">
                <a:cs typeface="ＭＳ Ｐゴシック" charset="0"/>
              </a:rPr>
              <a:t>Samson’s Vengeance on the Philistines</a:t>
            </a:r>
          </a:p>
          <a:p>
            <a:r>
              <a:rPr lang="en-US">
                <a:cs typeface="ＭＳ Ｐゴシック" charset="0"/>
              </a:rPr>
              <a:t>Later on, during the wheat harvest, Samson took a young goat as a present to his wife. He said, “I’m going into my wife’s room to sleep with her,” but her father wouldn’t let him in. </a:t>
            </a:r>
          </a:p>
          <a:p>
            <a:r>
              <a:rPr lang="en-US">
                <a:cs typeface="ＭＳ Ｐゴシック" charset="0"/>
              </a:rPr>
              <a:t>2 “I truly thought you must hate her,” her father explained, “so I gave her in marriage to your best man. But look, her younger sister is even more beautiful than she is. Marry her instead.” </a:t>
            </a:r>
          </a:p>
          <a:p>
            <a:r>
              <a:rPr lang="en-US">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a:cs typeface="ＭＳ Ｐゴシック" charset="0"/>
              </a:rPr>
              <a:t>6 “Who did this?” the Philistines demanded. </a:t>
            </a:r>
          </a:p>
          <a:p>
            <a:r>
              <a:rPr lang="en-US">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pPr eaLnBrk="1" hangingPunct="1"/>
              <a:t>90</a:t>
            </a:fld>
            <a:endParaRPr lang="en-US" sz="120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Who is the real king or boss in your life that is worth your trust? I suggest that you be steadfast to trust God above all else.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pPr eaLnBrk="1" hangingPunct="1"/>
              <a:t>93</a:t>
            </a:fld>
            <a:endParaRPr lang="en-US" sz="1200"/>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pPr eaLnBrk="1" hangingPunct="1"/>
              <a:t>94</a:t>
            </a:fld>
            <a:endParaRPr lang="en-US" sz="1200"/>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F38069-CAAB-8B44-8671-48DF525212C2}" type="slidenum">
              <a:rPr lang="en-US" sz="1200"/>
              <a:pPr eaLnBrk="1" hangingPunct="1"/>
              <a:t>95</a:t>
            </a:fld>
            <a:endParaRPr lang="en-US" sz="1200"/>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96</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97</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pPr eaLnBrk="1" hangingPunct="1"/>
              <a:t>98</a:t>
            </a:fld>
            <a:endParaRPr lang="en-US"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can you stop the cycles? Go back to the Source daily.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pPr eaLnBrk="1" hangingPunct="1"/>
              <a:t>101</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pPr eaLnBrk="1" hangingPunct="1"/>
              <a:t>102</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12" charset="-128"/>
                <a:cs typeface="Arial"/>
              </a:rPr>
              <a:t>Is your commitment to Christ cyclical?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Being “steadfast” means to be immovable from your place.</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pPr eaLnBrk="1" hangingPunct="1"/>
              <a:t>103</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When someone gets a wound from a gun, it is very serious and requires immediate</a:t>
            </a:r>
            <a:r>
              <a:rPr lang="en-US" baseline="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a:solidFill>
                  <a:schemeClr val="tx1"/>
                </a:solidFill>
                <a:effectLst/>
                <a:latin typeface="Arial"/>
                <a:ea typeface="ＭＳ Ｐゴシック" pitchFamily="-112" charset="-128"/>
                <a:cs typeface="Arial"/>
              </a:rPr>
              <a:t>How can you stop the cycles? Go back to the Source daily.</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Today we will see three reasons to place God as king.</a:t>
            </a:r>
            <a:r>
              <a:rPr lang="en-SG">
                <a:effectLst/>
                <a:latin typeface="Arial"/>
                <a:cs typeface="Arial"/>
              </a:rPr>
              <a:t> </a:t>
            </a:r>
          </a:p>
          <a:p>
            <a:endParaRPr lang="en-US">
              <a:latin typeface="Arial"/>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Rejecting God’s lordship through disobeying him as king leads to trouble.</a:t>
            </a:r>
            <a:r>
              <a:rPr lang="en-SG">
                <a:effectLst/>
                <a:latin typeface="Arial"/>
                <a:cs typeface="Arial"/>
              </a:rPr>
              <a:t> </a:t>
            </a:r>
            <a:endParaRPr lang="en-US">
              <a:latin typeface="Arial"/>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We go in circles when we follow our rules instead of God’s absolute standards</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Whims instead of wisdom worships a different god</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pPr eaLnBrk="1" hangingPunct="1"/>
              <a:t>109</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110</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315525-9EE5-1846-9F59-B6824DB6B6A3}" type="slidenum">
              <a:rPr lang="en-US" sz="1200"/>
              <a:pPr eaLnBrk="1" hangingPunct="1"/>
              <a:t>112</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113</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What is so bad about having relative standards?</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pPr eaLnBrk="1" hangingPunct="1"/>
              <a:t>115</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pPr eaLnBrk="1" hangingPunct="1"/>
              <a:t>118</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pPr eaLnBrk="1" hangingPunct="1"/>
              <a:t>120</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pPr eaLnBrk="1" hangingPunct="1"/>
              <a:t>122</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pPr eaLnBrk="1" hangingPunct="1"/>
              <a:t>125</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pPr eaLnBrk="1" hangingPunct="1"/>
              <a:t>126</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Jesus said that no one could serve two masters.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pPr eaLnBrk="1" hangingPunct="1"/>
              <a:t>128</a:t>
            </a:fld>
            <a:endParaRPr lang="en-US" sz="1200"/>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Replacing God’s wisdom with personal whims is idolatry. That means “making a good thing the ultimate thing.”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3/12/19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41878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3/12/19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26446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3/12/19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45313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3/12/19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66331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3/12/19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166152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3/12/19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55737350"/>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3/12/19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837193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3/12/19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5877454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013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8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1044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644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6694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7137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861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2270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0330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8588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79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12/3/19</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42635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12/3/19</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786217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12/3/19</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533197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12/3/19</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321751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12/3/19</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206820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12/3/19</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1577872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12/3/19</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991599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12/3/19</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373185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12/3/19</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79041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12/3/19</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209946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12/3/19</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6388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687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6034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750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108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386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102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221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7556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341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7924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181790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006620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265276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22626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308534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396263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6584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62791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1941751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63514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301003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208309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097302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98671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36805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89920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07070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4452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205486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32876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28470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917994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373909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1499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D51419-E952-BC40-8049-49106357622E}" type="slidenum">
              <a:rPr lang="en-US"/>
              <a:pPr>
                <a:defRPr/>
              </a:pPr>
              <a:t>‹#›</a:t>
            </a:fld>
            <a:endParaRPr lang="en-US"/>
          </a:p>
        </p:txBody>
      </p:sp>
    </p:spTree>
    <p:extLst>
      <p:ext uri="{BB962C8B-B14F-4D97-AF65-F5344CB8AC3E}">
        <p14:creationId xmlns:p14="http://schemas.microsoft.com/office/powerpoint/2010/main" val="261044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F6D800C-1E4E-4D4E-810E-D58E8923E04A}" type="slidenum">
              <a:rPr lang="en-US"/>
              <a:pPr>
                <a:defRPr/>
              </a:pPr>
              <a:t>‹#›</a:t>
            </a:fld>
            <a:endParaRPr lang="en-US"/>
          </a:p>
        </p:txBody>
      </p:sp>
    </p:spTree>
    <p:extLst>
      <p:ext uri="{BB962C8B-B14F-4D97-AF65-F5344CB8AC3E}">
        <p14:creationId xmlns:p14="http://schemas.microsoft.com/office/powerpoint/2010/main" val="1297586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EEA87DB-A9AD-5A4E-834F-9BF844CB0C48}" type="slidenum">
              <a:rPr lang="en-US"/>
              <a:pPr>
                <a:defRPr/>
              </a:pPr>
              <a:t>‹#›</a:t>
            </a:fld>
            <a:endParaRPr lang="en-US"/>
          </a:p>
        </p:txBody>
      </p:sp>
    </p:spTree>
    <p:extLst>
      <p:ext uri="{BB962C8B-B14F-4D97-AF65-F5344CB8AC3E}">
        <p14:creationId xmlns:p14="http://schemas.microsoft.com/office/powerpoint/2010/main" val="1906046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DFC2E6D-CE0B-5944-AB9D-8BBB5E8EE833}" type="slidenum">
              <a:rPr lang="en-US"/>
              <a:pPr>
                <a:defRPr/>
              </a:pPr>
              <a:t>‹#›</a:t>
            </a:fld>
            <a:endParaRPr lang="en-US"/>
          </a:p>
        </p:txBody>
      </p:sp>
    </p:spTree>
    <p:extLst>
      <p:ext uri="{BB962C8B-B14F-4D97-AF65-F5344CB8AC3E}">
        <p14:creationId xmlns:p14="http://schemas.microsoft.com/office/powerpoint/2010/main" val="1057386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23A2A2E-C808-DF45-A834-EF2F09BCAD6D}" type="slidenum">
              <a:rPr lang="en-US"/>
              <a:pPr>
                <a:defRPr/>
              </a:pPr>
              <a:t>‹#›</a:t>
            </a:fld>
            <a:endParaRPr lang="en-US"/>
          </a:p>
        </p:txBody>
      </p:sp>
    </p:spTree>
    <p:extLst>
      <p:ext uri="{BB962C8B-B14F-4D97-AF65-F5344CB8AC3E}">
        <p14:creationId xmlns:p14="http://schemas.microsoft.com/office/powerpoint/2010/main" val="453938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9CA1E3F-9013-6241-BC55-98829B2FE7E4}" type="slidenum">
              <a:rPr lang="en-US"/>
              <a:pPr>
                <a:defRPr/>
              </a:pPr>
              <a:t>‹#›</a:t>
            </a:fld>
            <a:endParaRPr lang="en-US"/>
          </a:p>
        </p:txBody>
      </p:sp>
    </p:spTree>
    <p:extLst>
      <p:ext uri="{BB962C8B-B14F-4D97-AF65-F5344CB8AC3E}">
        <p14:creationId xmlns:p14="http://schemas.microsoft.com/office/powerpoint/2010/main" val="636190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28A9D26-1A9B-004C-83DD-9E1C489B09E5}" type="slidenum">
              <a:rPr lang="en-US"/>
              <a:pPr>
                <a:defRPr/>
              </a:pPr>
              <a:t>‹#›</a:t>
            </a:fld>
            <a:endParaRPr lang="en-US"/>
          </a:p>
        </p:txBody>
      </p:sp>
    </p:spTree>
    <p:extLst>
      <p:ext uri="{BB962C8B-B14F-4D97-AF65-F5344CB8AC3E}">
        <p14:creationId xmlns:p14="http://schemas.microsoft.com/office/powerpoint/2010/main" val="26136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F07A06-33AF-744B-950A-D275B5E84A1C}" type="slidenum">
              <a:rPr lang="en-US"/>
              <a:pPr>
                <a:defRPr/>
              </a:pPr>
              <a:t>‹#›</a:t>
            </a:fld>
            <a:endParaRPr lang="en-US"/>
          </a:p>
        </p:txBody>
      </p:sp>
    </p:spTree>
    <p:extLst>
      <p:ext uri="{BB962C8B-B14F-4D97-AF65-F5344CB8AC3E}">
        <p14:creationId xmlns:p14="http://schemas.microsoft.com/office/powerpoint/2010/main" val="4280880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5FC47E3-786C-DD46-BB12-CBA3E57ADF02}" type="slidenum">
              <a:rPr lang="en-US"/>
              <a:pPr>
                <a:defRPr/>
              </a:pPr>
              <a:t>‹#›</a:t>
            </a:fld>
            <a:endParaRPr lang="en-US"/>
          </a:p>
        </p:txBody>
      </p:sp>
    </p:spTree>
    <p:extLst>
      <p:ext uri="{BB962C8B-B14F-4D97-AF65-F5344CB8AC3E}">
        <p14:creationId xmlns:p14="http://schemas.microsoft.com/office/powerpoint/2010/main" val="1934398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89959A7-7DF7-B44B-A45B-001B045BD4CF}" type="slidenum">
              <a:rPr lang="en-US"/>
              <a:pPr>
                <a:defRPr/>
              </a:pPr>
              <a:t>‹#›</a:t>
            </a:fld>
            <a:endParaRPr lang="en-US"/>
          </a:p>
        </p:txBody>
      </p:sp>
    </p:spTree>
    <p:extLst>
      <p:ext uri="{BB962C8B-B14F-4D97-AF65-F5344CB8AC3E}">
        <p14:creationId xmlns:p14="http://schemas.microsoft.com/office/powerpoint/2010/main" val="1350557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D68517F-DA09-984C-8B30-73195B5981BF}" type="slidenum">
              <a:rPr lang="en-US"/>
              <a:pPr>
                <a:defRPr/>
              </a:pPr>
              <a:t>‹#›</a:t>
            </a:fld>
            <a:endParaRPr lang="en-US"/>
          </a:p>
        </p:txBody>
      </p:sp>
    </p:spTree>
    <p:extLst>
      <p:ext uri="{BB962C8B-B14F-4D97-AF65-F5344CB8AC3E}">
        <p14:creationId xmlns:p14="http://schemas.microsoft.com/office/powerpoint/2010/main" val="309167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2F21573-5A17-C04A-A10A-2CE170ADBE45}" type="slidenum">
              <a:rPr lang="en-US"/>
              <a:pPr>
                <a:defRPr/>
              </a:pPr>
              <a:t>‹#›</a:t>
            </a:fld>
            <a:endParaRPr lang="en-US"/>
          </a:p>
        </p:txBody>
      </p:sp>
    </p:spTree>
    <p:extLst>
      <p:ext uri="{BB962C8B-B14F-4D97-AF65-F5344CB8AC3E}">
        <p14:creationId xmlns:p14="http://schemas.microsoft.com/office/powerpoint/2010/main" val="3867929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EB7FDF6-C875-5242-BD63-5F707243C47B}" type="slidenum">
              <a:rPr lang="en-US"/>
              <a:pPr>
                <a:defRPr/>
              </a:pPr>
              <a:t>‹#›</a:t>
            </a:fld>
            <a:endParaRPr lang="en-US"/>
          </a:p>
        </p:txBody>
      </p:sp>
    </p:spTree>
    <p:extLst>
      <p:ext uri="{BB962C8B-B14F-4D97-AF65-F5344CB8AC3E}">
        <p14:creationId xmlns:p14="http://schemas.microsoft.com/office/powerpoint/2010/main" val="12028848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700827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44949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4248846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268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2240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9122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65825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31745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5595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370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14290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2992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4788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119544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3209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57269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09687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3/12/19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654487093"/>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3/12/19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7165644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3/12/19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4801170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3/12/19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072269895"/>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131180"/>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ea typeface="+mn-ea"/>
                <a:cs typeface="+mn-cs"/>
              </a:rPr>
              <a:pPr defTabSz="457177" fontAlgn="auto">
                <a:spcBef>
                  <a:spcPts val="0"/>
                </a:spcBef>
                <a:spcAft>
                  <a:spcPts val="0"/>
                </a:spcAft>
              </a:pPr>
              <a:t>12/3/19</a:t>
            </a:fld>
            <a:endParaRPr lang="en-US" altLang="en-US">
              <a:latin typeface="Calibri"/>
              <a:ea typeface="+mn-ea"/>
              <a:cs typeface="+mn-cs"/>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ea typeface="+mn-ea"/>
                <a:cs typeface="+mn-cs"/>
              </a:rPr>
              <a:pPr defTabSz="457177" fontAlgn="auto">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1137829500"/>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73770CA-69FE-AC4B-99CD-4D03F7F7E5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 id="2147485753" r:id="rId12"/>
    <p:sldLayoutId id="2147485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68.emf"/><Relationship Id="rId4" Type="http://schemas.openxmlformats.org/officeDocument/2006/relationships/oleObject" Target="../embeddings/oleObject1.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1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1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8.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5.xml"/><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46.xml"/></Relationships>
</file>

<file path=ppt/slides/_rels/slide1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46.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2.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494" b="120"/>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900098" name="Rectangle 2"/>
          <p:cNvSpPr>
            <a:spLocks noGrp="1" noChangeArrowheads="1"/>
          </p:cNvSpPr>
          <p:nvPr>
            <p:ph type="ctrTitle"/>
          </p:nvPr>
        </p:nvSpPr>
        <p:spPr>
          <a:xfrm>
            <a:off x="11906" y="180050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Steadfast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6754452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latin typeface="Arial" charset="0"/>
                <a:cs typeface="Arial" charset="0"/>
              </a:rPr>
              <a:t>New Bible Atlas</a:t>
            </a:r>
          </a:p>
        </p:txBody>
      </p:sp>
      <p:sp>
        <p:nvSpPr>
          <p:cNvPr id="180227" name="Rectangle 5"/>
          <p:cNvSpPr>
            <a:spLocks noGrp="1" noChangeArrowheads="1"/>
          </p:cNvSpPr>
          <p:nvPr>
            <p:ph type="title" idx="4294967295"/>
          </p:nvPr>
        </p:nvSpPr>
        <p:spPr>
          <a:xfrm>
            <a:off x="5334000" y="609600"/>
            <a:ext cx="2819400" cy="2530475"/>
          </a:xfrm>
          <a:noFill/>
        </p:spPr>
        <p:txBody>
          <a:bodyPr anchor="t">
            <a:spAutoFit/>
          </a:bodyPr>
          <a:lstStyle/>
          <a:p>
            <a:pPr eaLnBrk="1" hangingPunct="1"/>
            <a:r>
              <a:rPr lang="en-US" sz="4000" b="1" i="1">
                <a:solidFill>
                  <a:srgbClr val="FFFF00"/>
                </a:solidFill>
                <a:latin typeface="Arial" charset="0"/>
                <a:ea typeface="ＭＳ Ｐゴシック" charset="0"/>
              </a:rPr>
              <a:t>Land Settled under Joshua</a:t>
            </a:r>
            <a:endParaRPr lang="en-US" sz="3200" b="1" i="1">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2608709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go in circles when we make up the rules. </a:t>
            </a:r>
          </a:p>
        </p:txBody>
      </p:sp>
    </p:spTree>
    <p:extLst>
      <p:ext uri="{BB962C8B-B14F-4D97-AF65-F5344CB8AC3E}">
        <p14:creationId xmlns:p14="http://schemas.microsoft.com/office/powerpoint/2010/main" val="265779165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en-US" sz="6000" b="1">
                <a:solidFill>
                  <a:schemeClr val="tx1"/>
                </a:solidFill>
                <a:latin typeface="Arial" charset="0"/>
                <a:ea typeface="ＭＳ Ｐゴシック" charset="0"/>
              </a:rPr>
              <a:t>Moral Relativism</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0992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en-US" sz="6000" b="1" dirty="0">
                <a:solidFill>
                  <a:srgbClr val="000000"/>
                </a:solidFill>
                <a:effectLst/>
                <a:latin typeface="Driveby"/>
                <a:ea typeface="ＭＳ Ｐゴシック" charset="0"/>
                <a:cs typeface="Driveby"/>
              </a:rPr>
              <a:t>Band-Aids on a Gunshot Wound </a:t>
            </a: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4800" b="1" i="1" dirty="0">
                <a:solidFill>
                  <a:schemeClr val="bg1"/>
                </a:solidFill>
                <a:ea typeface="ＭＳ Ｐゴシック" charset="0"/>
              </a:rPr>
              <a:t>Lessons from Judges</a:t>
            </a: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9907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039" r="25952" b="3973"/>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56593902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548"/>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312140225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236945458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religious and moral failures showed they needed a righteous king instead of their relativism (Judges 17–21). </a:t>
            </a:r>
          </a:p>
        </p:txBody>
      </p:sp>
    </p:spTree>
    <p:extLst>
      <p:ext uri="{BB962C8B-B14F-4D97-AF65-F5344CB8AC3E}">
        <p14:creationId xmlns:p14="http://schemas.microsoft.com/office/powerpoint/2010/main" val="97421860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r>
              <a:rPr lang="en-US" sz="1800" b="1" dirty="0">
                <a:latin typeface="Arial" charset="0"/>
                <a:ea typeface="ＭＳ Ｐゴシック" charset="0"/>
              </a:rPr>
              <a:t>Degree of Devotion to the Lord</a:t>
            </a:r>
          </a:p>
        </p:txBody>
      </p:sp>
      <p:sp>
        <p:nvSpPr>
          <p:cNvPr id="202755" name="Title 3"/>
          <p:cNvSpPr>
            <a:spLocks noGrp="1"/>
          </p:cNvSpPr>
          <p:nvPr>
            <p:ph type="title" idx="4294967295"/>
          </p:nvPr>
        </p:nvSpPr>
        <p:spPr>
          <a:xfrm>
            <a:off x="1143000" y="76200"/>
            <a:ext cx="7772400" cy="1143000"/>
          </a:xfrm>
        </p:spPr>
        <p:txBody>
          <a:bodyPr/>
          <a:lstStyle/>
          <a:p>
            <a:r>
              <a:rPr lang="en-US" sz="3600" b="1" dirty="0">
                <a:latin typeface="Arial" charset="0"/>
                <a:ea typeface="ＭＳ Ｐゴシック" charset="0"/>
              </a:rPr>
              <a:t>Downward Spiral of the Cycles</a:t>
            </a: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Othniel</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Ehud</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Barak</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Gideon</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Jephthah</a:t>
              </a:r>
              <a:br>
                <a:rPr lang="en-US" sz="1400" b="1" dirty="0">
                  <a:latin typeface="Arial" charset="0"/>
                  <a:ea typeface="ＭＳ Ｐゴシック" charset="0"/>
                </a:rPr>
              </a:br>
              <a:r>
                <a:rPr lang="en-US" sz="1400" b="1" dirty="0">
                  <a:latin typeface="Arial" charset="0"/>
                  <a:ea typeface="ＭＳ Ｐゴシック" charset="0"/>
                </a:rPr>
                <a:t>Cycle</a:t>
              </a: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1400" b="1" dirty="0">
                  <a:latin typeface="Arial" charset="0"/>
                  <a:ea typeface="ＭＳ Ｐゴシック" charset="0"/>
                </a:rPr>
                <a:t>Samson</a:t>
              </a:r>
              <a:br>
                <a:rPr lang="en-US" sz="1400" b="1" dirty="0">
                  <a:latin typeface="Arial" charset="0"/>
                  <a:ea typeface="ＭＳ Ｐゴシック" charset="0"/>
                </a:rPr>
              </a:br>
              <a:r>
                <a:rPr lang="en-US" sz="1400" b="1" dirty="0">
                  <a:latin typeface="Arial" charset="0"/>
                  <a:ea typeface="ＭＳ Ｐゴシック" charset="0"/>
                </a:rPr>
                <a:t>Cycle</a:t>
              </a:r>
            </a:p>
          </p:txBody>
        </p:sp>
      </p:grpSp>
    </p:spTree>
    <p:extLst>
      <p:ext uri="{BB962C8B-B14F-4D97-AF65-F5344CB8AC3E}">
        <p14:creationId xmlns:p14="http://schemas.microsoft.com/office/powerpoint/2010/main" val="159244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a:solidFill>
                  <a:srgbClr val="FFFF00"/>
                </a:solidFill>
              </a:rPr>
              <a:t>The Conquest </a:t>
            </a:r>
          </a:p>
          <a:p>
            <a:pPr algn="ctr" eaLnBrk="1" hangingPunct="1"/>
            <a:r>
              <a:rPr lang="en-US" sz="3200" b="1" i="1">
                <a:solidFill>
                  <a:srgbClr val="FFFF00"/>
                </a:solidFill>
              </a:rPr>
              <a:t>and </a:t>
            </a:r>
          </a:p>
          <a:p>
            <a:pPr algn="ctr" eaLnBrk="1" hangingPunct="1"/>
            <a:r>
              <a:rPr lang="en-US" sz="3200" b="1" i="1">
                <a:solidFill>
                  <a:srgbClr val="FFFF00"/>
                </a:solidFill>
              </a:rPr>
              <a:t>settlement </a:t>
            </a:r>
          </a:p>
          <a:p>
            <a:pPr algn="ctr" eaLnBrk="1" hangingPunct="1"/>
            <a:r>
              <a:rPr lang="en-US" sz="3200" b="1" i="1">
                <a:solidFill>
                  <a:srgbClr val="FFFF00"/>
                </a:solidFill>
              </a:rPr>
              <a:t>under Joshua</a:t>
            </a:r>
            <a:endParaRPr lang="en-US" sz="3200" b="1">
              <a:solidFill>
                <a:srgbClr val="FFFF00"/>
              </a:solidFill>
            </a:endParaRPr>
          </a:p>
          <a:p>
            <a:pPr algn="ctr" eaLnBrk="1" hangingPunct="1"/>
            <a:endParaRPr lang="en-US" sz="3200" b="1">
              <a:solidFill>
                <a:srgbClr val="FFFF00"/>
              </a:solidFill>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000000"/>
                </a:solidFill>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en-US" b="1">
                <a:latin typeface="Arial" charset="0"/>
                <a:ea typeface="ＭＳ Ｐゴシック" charset="0"/>
              </a:rPr>
              <a:t>Settlements v. Allotments</a:t>
            </a:r>
          </a:p>
        </p:txBody>
      </p:sp>
    </p:spTree>
    <p:extLst>
      <p:ext uri="{BB962C8B-B14F-4D97-AF65-F5344CB8AC3E}">
        <p14:creationId xmlns:p14="http://schemas.microsoft.com/office/powerpoint/2010/main" val="1764271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897" name="Object 2"/>
          <p:cNvGraphicFramePr>
            <a:graphicFrameLocks noChangeAspect="1"/>
          </p:cNvGraphicFramePr>
          <p:nvPr>
            <p:extLst>
              <p:ext uri="{D42A27DB-BD31-4B8C-83A1-F6EECF244321}">
                <p14:modId xmlns:p14="http://schemas.microsoft.com/office/powerpoint/2010/main" val="3829242214"/>
              </p:ext>
            </p:extLst>
          </p:nvPr>
        </p:nvGraphicFramePr>
        <p:xfrm>
          <a:off x="998538" y="-136525"/>
          <a:ext cx="7983537" cy="7142163"/>
        </p:xfrm>
        <a:graphic>
          <a:graphicData uri="http://schemas.openxmlformats.org/presentationml/2006/ole">
            <mc:AlternateContent xmlns:mc="http://schemas.openxmlformats.org/markup-compatibility/2006">
              <mc:Choice xmlns:v="urn:schemas-microsoft-com:vml" Requires="v">
                <p:oleObj spid="_x0000_s210979" name="Document" r:id="rId4" imgW="6197600" imgH="6248400" progId="Word.Document.8">
                  <p:embed/>
                </p:oleObj>
              </mc:Choice>
              <mc:Fallback>
                <p:oleObj name="Document" r:id="rId4" imgW="6197600" imgH="6248400" progId="Word.Document.8">
                  <p:embed/>
                  <p:pic>
                    <p:nvPicPr>
                      <p:cNvPr id="0" name=""/>
                      <p:cNvPicPr>
                        <a:picLocks noChangeAspect="1" noChangeArrowheads="1"/>
                      </p:cNvPicPr>
                      <p:nvPr/>
                    </p:nvPicPr>
                    <p:blipFill>
                      <a:blip r:embed="rId5"/>
                      <a:srcRect/>
                      <a:stretch>
                        <a:fillRect/>
                      </a:stretch>
                    </p:blipFill>
                    <p:spPr bwMode="auto">
                      <a:xfrm>
                        <a:off x="998538" y="-136525"/>
                        <a:ext cx="7983537" cy="7142163"/>
                      </a:xfrm>
                      <a:prstGeom prst="rect">
                        <a:avLst/>
                      </a:prstGeom>
                      <a:noFill/>
                      <a:ln>
                        <a:noFill/>
                      </a:ln>
                      <a:effec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en-US">
                <a:latin typeface="Arial" charset="0"/>
                <a:ea typeface="ＭＳ Ｐゴシック" charset="0"/>
              </a:rPr>
              <a:t>Judges of Israel</a:t>
            </a: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effectLst>
                  <a:glow rad="482600">
                    <a:srgbClr val="000000"/>
                  </a:glow>
                </a:effectLst>
                <a:latin typeface="Arial" charset="0"/>
                <a:cs typeface="Arial" charset="0"/>
              </a:rPr>
              <a:t>Peace 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00"/>
                </a:solidFill>
                <a:effectLst>
                  <a:glow rad="482600">
                    <a:srgbClr val="000000"/>
                  </a:glow>
                </a:effectLst>
                <a:latin typeface="Arial" charset="0"/>
                <a:cs typeface="Arial" charset="0"/>
              </a:rPr>
              <a:t>Oppression 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00"/>
                </a:solidFill>
                <a:effectLst>
                  <a:glow rad="482600">
                    <a:srgbClr val="000000"/>
                  </a:glow>
                </a:effectLst>
                <a:latin typeface="Arial" charset="0"/>
                <a:cs typeface="Arial" charset="0"/>
              </a:rPr>
              <a:t>Oppression 2x</a:t>
            </a:r>
          </a:p>
        </p:txBody>
      </p:sp>
    </p:spTree>
    <p:extLst>
      <p:ext uri="{BB962C8B-B14F-4D97-AF65-F5344CB8AC3E}">
        <p14:creationId xmlns:p14="http://schemas.microsoft.com/office/powerpoint/2010/main" val="33349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17</a:t>
            </a:r>
          </a:p>
        </p:txBody>
      </p:sp>
    </p:spTree>
    <p:extLst>
      <p:ext uri="{BB962C8B-B14F-4D97-AF65-F5344CB8AC3E}">
        <p14:creationId xmlns:p14="http://schemas.microsoft.com/office/powerpoint/2010/main" val="1894631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28710" name="Text Box 25"/>
          <p:cNvSpPr txBox="1">
            <a:spLocks noChangeArrowheads="1"/>
          </p:cNvSpPr>
          <p:nvPr/>
        </p:nvSpPr>
        <p:spPr bwMode="auto">
          <a:xfrm>
            <a:off x="2335213" y="744538"/>
            <a:ext cx="50577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00"/>
                </a:solidFill>
                <a:latin typeface="Arial" charset="0"/>
                <a:cs typeface="Arial" charset="0"/>
              </a:rPr>
              <a:t>Failure Under the Theocracy</a:t>
            </a:r>
          </a:p>
        </p:txBody>
      </p:sp>
      <p:sp>
        <p:nvSpPr>
          <p:cNvPr id="328711" name="Text Box 26"/>
          <p:cNvSpPr txBox="1">
            <a:spLocks noChangeArrowheads="1"/>
          </p:cNvSpPr>
          <p:nvPr/>
        </p:nvSpPr>
        <p:spPr bwMode="auto">
          <a:xfrm>
            <a:off x="685800" y="1252538"/>
            <a:ext cx="1524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28712" name="Text Box 27"/>
          <p:cNvSpPr txBox="1">
            <a:spLocks noChangeArrowheads="1"/>
          </p:cNvSpPr>
          <p:nvPr/>
        </p:nvSpPr>
        <p:spPr bwMode="auto">
          <a:xfrm>
            <a:off x="3429000" y="1404938"/>
            <a:ext cx="26860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28713" name="Text Box 28"/>
          <p:cNvSpPr txBox="1">
            <a:spLocks noChangeArrowheads="1"/>
          </p:cNvSpPr>
          <p:nvPr/>
        </p:nvSpPr>
        <p:spPr bwMode="auto">
          <a:xfrm>
            <a:off x="6777038" y="1252538"/>
            <a:ext cx="19716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28714" name="Text Box 29"/>
          <p:cNvSpPr txBox="1">
            <a:spLocks noChangeArrowheads="1"/>
          </p:cNvSpPr>
          <p:nvPr/>
        </p:nvSpPr>
        <p:spPr bwMode="auto">
          <a:xfrm>
            <a:off x="990600" y="1938338"/>
            <a:ext cx="981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28715" name="Text Box 30"/>
          <p:cNvSpPr txBox="1">
            <a:spLocks noChangeArrowheads="1"/>
          </p:cNvSpPr>
          <p:nvPr/>
        </p:nvSpPr>
        <p:spPr bwMode="auto">
          <a:xfrm>
            <a:off x="4038600" y="1938338"/>
            <a:ext cx="1236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28716" name="Text Box 31"/>
          <p:cNvSpPr txBox="1">
            <a:spLocks noChangeArrowheads="1"/>
          </p:cNvSpPr>
          <p:nvPr/>
        </p:nvSpPr>
        <p:spPr bwMode="auto">
          <a:xfrm>
            <a:off x="7315200" y="1938338"/>
            <a:ext cx="827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28717" name="Text Box 32"/>
          <p:cNvSpPr txBox="1">
            <a:spLocks noChangeArrowheads="1"/>
          </p:cNvSpPr>
          <p:nvPr/>
        </p:nvSpPr>
        <p:spPr bwMode="auto">
          <a:xfrm>
            <a:off x="685800" y="2471738"/>
            <a:ext cx="16208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28718" name="Text Box 33"/>
          <p:cNvSpPr txBox="1">
            <a:spLocks noChangeArrowheads="1"/>
          </p:cNvSpPr>
          <p:nvPr/>
        </p:nvSpPr>
        <p:spPr bwMode="auto">
          <a:xfrm>
            <a:off x="3962400" y="2471738"/>
            <a:ext cx="12747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28719" name="Text Box 34"/>
          <p:cNvSpPr txBox="1">
            <a:spLocks noChangeArrowheads="1"/>
          </p:cNvSpPr>
          <p:nvPr/>
        </p:nvSpPr>
        <p:spPr bwMode="auto">
          <a:xfrm>
            <a:off x="7239000" y="2471738"/>
            <a:ext cx="12620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28720" name="Text Box 35"/>
          <p:cNvSpPr txBox="1">
            <a:spLocks noChangeArrowheads="1"/>
          </p:cNvSpPr>
          <p:nvPr/>
        </p:nvSpPr>
        <p:spPr bwMode="auto">
          <a:xfrm>
            <a:off x="6016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28721" name="Text Box 36"/>
          <p:cNvSpPr txBox="1">
            <a:spLocks noChangeArrowheads="1"/>
          </p:cNvSpPr>
          <p:nvPr/>
        </p:nvSpPr>
        <p:spPr bwMode="auto">
          <a:xfrm>
            <a:off x="37258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28722" name="Text Box 37"/>
          <p:cNvSpPr txBox="1">
            <a:spLocks noChangeArrowheads="1"/>
          </p:cNvSpPr>
          <p:nvPr/>
        </p:nvSpPr>
        <p:spPr bwMode="auto">
          <a:xfrm>
            <a:off x="7002463" y="3005138"/>
            <a:ext cx="16605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28723" name="Text Box 38"/>
          <p:cNvSpPr txBox="1">
            <a:spLocks noChangeArrowheads="1"/>
          </p:cNvSpPr>
          <p:nvPr/>
        </p:nvSpPr>
        <p:spPr bwMode="auto">
          <a:xfrm>
            <a:off x="5730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4" name="Text Box 39"/>
          <p:cNvSpPr txBox="1">
            <a:spLocks noChangeArrowheads="1"/>
          </p:cNvSpPr>
          <p:nvPr/>
        </p:nvSpPr>
        <p:spPr bwMode="auto">
          <a:xfrm>
            <a:off x="36972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5" name="Text Box 40"/>
          <p:cNvSpPr txBox="1">
            <a:spLocks noChangeArrowheads="1"/>
          </p:cNvSpPr>
          <p:nvPr/>
        </p:nvSpPr>
        <p:spPr bwMode="auto">
          <a:xfrm>
            <a:off x="6897688" y="3767138"/>
            <a:ext cx="18256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28726" name="Text Box 41"/>
          <p:cNvSpPr txBox="1">
            <a:spLocks noChangeArrowheads="1"/>
          </p:cNvSpPr>
          <p:nvPr/>
        </p:nvSpPr>
        <p:spPr bwMode="auto">
          <a:xfrm>
            <a:off x="457200" y="4529138"/>
            <a:ext cx="11430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Military</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a:t>
            </a:r>
          </a:p>
        </p:txBody>
      </p:sp>
      <p:sp>
        <p:nvSpPr>
          <p:cNvPr id="328727" name="Text Box 42"/>
          <p:cNvSpPr txBox="1">
            <a:spLocks noChangeArrowheads="1"/>
          </p:cNvSpPr>
          <p:nvPr/>
        </p:nvSpPr>
        <p:spPr bwMode="auto">
          <a:xfrm>
            <a:off x="1397000" y="4529138"/>
            <a:ext cx="1117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Spiritual</a:t>
            </a:r>
          </a:p>
          <a:p>
            <a:pPr algn="ctr" eaLnBrk="1" hangingPunct="1"/>
            <a:r>
              <a:rPr lang="en-US" sz="1200">
                <a:solidFill>
                  <a:srgbClr val="FFFF00"/>
                </a:solidFill>
                <a:latin typeface="Arial" charset="0"/>
                <a:cs typeface="Arial" charset="0"/>
              </a:rPr>
              <a:t>Disobedience</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2:1-5</a:t>
            </a:r>
          </a:p>
        </p:txBody>
      </p:sp>
      <p:sp>
        <p:nvSpPr>
          <p:cNvPr id="328728" name="Text Box 43"/>
          <p:cNvSpPr txBox="1">
            <a:spLocks noChangeArrowheads="1"/>
          </p:cNvSpPr>
          <p:nvPr/>
        </p:nvSpPr>
        <p:spPr bwMode="auto">
          <a:xfrm>
            <a:off x="2343150" y="4529138"/>
            <a:ext cx="663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Intro</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2:6-3:6</a:t>
            </a:r>
            <a:endParaRPr lang="en-US">
              <a:latin typeface="Arial" charset="0"/>
              <a:cs typeface="Arial" charset="0"/>
            </a:endParaRPr>
          </a:p>
        </p:txBody>
      </p:sp>
      <p:sp>
        <p:nvSpPr>
          <p:cNvPr id="328729" name="Text Box 44"/>
          <p:cNvSpPr txBox="1">
            <a:spLocks noChangeArrowheads="1"/>
          </p:cNvSpPr>
          <p:nvPr/>
        </p:nvSpPr>
        <p:spPr bwMode="auto">
          <a:xfrm>
            <a:off x="3048000" y="4529138"/>
            <a:ext cx="7016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South</a:t>
            </a:r>
          </a:p>
          <a:p>
            <a:pPr algn="ctr" eaLnBrk="1" hangingPunct="1"/>
            <a:endParaRPr lang="en-US" sz="1200">
              <a:solidFill>
                <a:srgbClr val="FFFF00"/>
              </a:solidFill>
              <a:latin typeface="Arial" charset="0"/>
              <a:cs typeface="Arial" charset="0"/>
            </a:endParaRPr>
          </a:p>
          <a:p>
            <a:pPr algn="ctr" eaLnBrk="1" hangingPunct="1"/>
            <a:r>
              <a:rPr lang="fi-FI" sz="1200">
                <a:solidFill>
                  <a:srgbClr val="FFFF00"/>
                </a:solidFill>
                <a:latin typeface="Arial" charset="0"/>
                <a:cs typeface="Arial" charset="0"/>
              </a:rPr>
              <a:t>3:7-31</a:t>
            </a:r>
            <a:endParaRPr lang="en-US">
              <a:latin typeface="Arial" charset="0"/>
              <a:cs typeface="Arial" charset="0"/>
            </a:endParaRPr>
          </a:p>
        </p:txBody>
      </p:sp>
      <p:sp>
        <p:nvSpPr>
          <p:cNvPr id="328730" name="Text Box 45"/>
          <p:cNvSpPr txBox="1">
            <a:spLocks noChangeArrowheads="1"/>
          </p:cNvSpPr>
          <p:nvPr/>
        </p:nvSpPr>
        <p:spPr bwMode="auto">
          <a:xfrm>
            <a:off x="3694113" y="4718050"/>
            <a:ext cx="7493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North</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4:1-5:31</a:t>
            </a:r>
            <a:endParaRPr lang="en-US">
              <a:latin typeface="Arial" charset="0"/>
              <a:cs typeface="Arial" charset="0"/>
            </a:endParaRPr>
          </a:p>
        </p:txBody>
      </p:sp>
      <p:sp>
        <p:nvSpPr>
          <p:cNvPr id="328731" name="Text Box 46"/>
          <p:cNvSpPr txBox="1">
            <a:spLocks noChangeArrowheads="1"/>
          </p:cNvSpPr>
          <p:nvPr/>
        </p:nvSpPr>
        <p:spPr bwMode="auto">
          <a:xfrm>
            <a:off x="4303713" y="4718050"/>
            <a:ext cx="7493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Central</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6:1-10:2</a:t>
            </a:r>
            <a:endParaRPr lang="en-US">
              <a:latin typeface="Arial" charset="0"/>
              <a:cs typeface="Arial" charset="0"/>
            </a:endParaRPr>
          </a:p>
        </p:txBody>
      </p:sp>
      <p:sp>
        <p:nvSpPr>
          <p:cNvPr id="328732" name="Text Box 47"/>
          <p:cNvSpPr txBox="1">
            <a:spLocks noChangeArrowheads="1"/>
          </p:cNvSpPr>
          <p:nvPr/>
        </p:nvSpPr>
        <p:spPr bwMode="auto">
          <a:xfrm>
            <a:off x="4953000" y="4605338"/>
            <a:ext cx="53498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East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10:3-</a:t>
            </a:r>
          </a:p>
          <a:p>
            <a:pPr eaLnBrk="1" hangingPunct="1"/>
            <a:r>
              <a:rPr lang="en-US" sz="1200">
                <a:solidFill>
                  <a:srgbClr val="FFFF00"/>
                </a:solidFill>
                <a:latin typeface="Arial" charset="0"/>
                <a:cs typeface="Arial" charset="0"/>
              </a:rPr>
              <a:t>12:7</a:t>
            </a:r>
            <a:endParaRPr lang="en-US">
              <a:latin typeface="Arial" charset="0"/>
              <a:cs typeface="Arial" charset="0"/>
            </a:endParaRPr>
          </a:p>
        </p:txBody>
      </p:sp>
      <p:sp>
        <p:nvSpPr>
          <p:cNvPr id="328733" name="Text Box 48"/>
          <p:cNvSpPr txBox="1">
            <a:spLocks noChangeArrowheads="1"/>
          </p:cNvSpPr>
          <p:nvPr/>
        </p:nvSpPr>
        <p:spPr bwMode="auto">
          <a:xfrm>
            <a:off x="5562600" y="4605338"/>
            <a:ext cx="609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North</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12:8-</a:t>
            </a:r>
          </a:p>
          <a:p>
            <a:pPr eaLnBrk="1" hangingPunct="1"/>
            <a:r>
              <a:rPr lang="en-US" sz="1200">
                <a:solidFill>
                  <a:srgbClr val="FFFF00"/>
                </a:solidFill>
                <a:latin typeface="Arial" charset="0"/>
                <a:cs typeface="Arial" charset="0"/>
              </a:rPr>
              <a:t>12:15</a:t>
            </a:r>
            <a:endParaRPr lang="en-US">
              <a:latin typeface="Arial" charset="0"/>
              <a:cs typeface="Arial" charset="0"/>
            </a:endParaRPr>
          </a:p>
        </p:txBody>
      </p:sp>
      <p:sp>
        <p:nvSpPr>
          <p:cNvPr id="328734" name="Text Box 49"/>
          <p:cNvSpPr txBox="1">
            <a:spLocks noChangeArrowheads="1"/>
          </p:cNvSpPr>
          <p:nvPr/>
        </p:nvSpPr>
        <p:spPr bwMode="auto">
          <a:xfrm>
            <a:off x="6248400" y="4605338"/>
            <a:ext cx="5699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solidFill>
                  <a:srgbClr val="FFFF00"/>
                </a:solidFill>
                <a:latin typeface="Arial" charset="0"/>
                <a:cs typeface="Arial" charset="0"/>
              </a:rPr>
              <a:t>West</a:t>
            </a:r>
          </a:p>
          <a:p>
            <a:pPr eaLnBrk="1" hangingPunct="1"/>
            <a:endParaRPr lang="en-US" sz="1200">
              <a:solidFill>
                <a:srgbClr val="FFFF00"/>
              </a:solidFill>
              <a:latin typeface="Arial" charset="0"/>
              <a:cs typeface="Arial" charset="0"/>
            </a:endParaRPr>
          </a:p>
          <a:p>
            <a:pPr eaLnBrk="1" hangingPunct="1"/>
            <a:r>
              <a:rPr lang="en-US" sz="1200">
                <a:solidFill>
                  <a:srgbClr val="FFFF00"/>
                </a:solidFill>
                <a:latin typeface="Arial" charset="0"/>
                <a:cs typeface="Arial" charset="0"/>
              </a:rPr>
              <a:t>13:1-</a:t>
            </a:r>
          </a:p>
          <a:p>
            <a:pPr eaLnBrk="1" hangingPunct="1"/>
            <a:r>
              <a:rPr lang="en-US" sz="1200">
                <a:solidFill>
                  <a:srgbClr val="FFFF00"/>
                </a:solidFill>
                <a:latin typeface="Arial" charset="0"/>
                <a:cs typeface="Arial" charset="0"/>
              </a:rPr>
              <a:t>16:31</a:t>
            </a:r>
            <a:endParaRPr lang="en-US">
              <a:latin typeface="Arial" charset="0"/>
              <a:cs typeface="Arial" charset="0"/>
            </a:endParaRPr>
          </a:p>
        </p:txBody>
      </p:sp>
      <p:sp>
        <p:nvSpPr>
          <p:cNvPr id="164914" name="Text Box 50"/>
          <p:cNvSpPr txBox="1">
            <a:spLocks noChangeArrowheads="1"/>
          </p:cNvSpPr>
          <p:nvPr/>
        </p:nvSpPr>
        <p:spPr bwMode="auto">
          <a:xfrm>
            <a:off x="6913563"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Religious</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17-18</a:t>
            </a:r>
            <a:endParaRPr lang="en-US">
              <a:latin typeface="Arial" charset="0"/>
              <a:cs typeface="Arial" charset="0"/>
            </a:endParaRPr>
          </a:p>
        </p:txBody>
      </p:sp>
      <p:sp>
        <p:nvSpPr>
          <p:cNvPr id="164915" name="Text Box 51"/>
          <p:cNvSpPr txBox="1">
            <a:spLocks noChangeArrowheads="1"/>
          </p:cNvSpPr>
          <p:nvPr/>
        </p:nvSpPr>
        <p:spPr bwMode="auto">
          <a:xfrm>
            <a:off x="7812088" y="4529138"/>
            <a:ext cx="8350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a:solidFill>
                  <a:srgbClr val="FFFF00"/>
                </a:solidFill>
                <a:latin typeface="Arial" charset="0"/>
                <a:cs typeface="Arial" charset="0"/>
              </a:rPr>
              <a:t>Moral</a:t>
            </a:r>
          </a:p>
          <a:p>
            <a:pPr algn="ctr" eaLnBrk="1" hangingPunct="1"/>
            <a:r>
              <a:rPr lang="en-US" sz="1200">
                <a:solidFill>
                  <a:srgbClr val="FFFF00"/>
                </a:solidFill>
                <a:latin typeface="Arial" charset="0"/>
                <a:cs typeface="Arial" charset="0"/>
              </a:rPr>
              <a:t>Depravity</a:t>
            </a:r>
          </a:p>
          <a:p>
            <a:pPr algn="ctr" eaLnBrk="1" hangingPunct="1"/>
            <a:endParaRPr lang="en-US" sz="1200">
              <a:solidFill>
                <a:srgbClr val="FFFF00"/>
              </a:solidFill>
              <a:latin typeface="Arial" charset="0"/>
              <a:cs typeface="Arial" charset="0"/>
            </a:endParaRPr>
          </a:p>
          <a:p>
            <a:pPr algn="ctr" eaLnBrk="1" hangingPunct="1"/>
            <a:r>
              <a:rPr lang="en-US" sz="1200">
                <a:solidFill>
                  <a:srgbClr val="FFFF00"/>
                </a:solidFill>
                <a:latin typeface="Arial" charset="0"/>
                <a:cs typeface="Arial" charset="0"/>
              </a:rPr>
              <a:t>19-21</a:t>
            </a:r>
            <a:endParaRPr lang="en-US">
              <a:latin typeface="Arial" charset="0"/>
              <a:cs typeface="Arial" charset="0"/>
            </a:endParaRPr>
          </a:p>
        </p:txBody>
      </p:sp>
      <p:sp>
        <p:nvSpPr>
          <p:cNvPr id="328737" name="Text Box 52"/>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28738" name="Text Box 53"/>
          <p:cNvSpPr txBox="1">
            <a:spLocks noChangeArrowheads="1"/>
          </p:cNvSpPr>
          <p:nvPr/>
        </p:nvSpPr>
        <p:spPr bwMode="auto">
          <a:xfrm>
            <a:off x="4114800" y="5519738"/>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28739" name="Text Box 54"/>
          <p:cNvSpPr txBox="1">
            <a:spLocks noChangeArrowheads="1"/>
          </p:cNvSpPr>
          <p:nvPr/>
        </p:nvSpPr>
        <p:spPr bwMode="auto">
          <a:xfrm>
            <a:off x="3005138" y="6053138"/>
            <a:ext cx="32226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
        <p:nvSpPr>
          <p:cNvPr id="328740" name="Title 2"/>
          <p:cNvSpPr>
            <a:spLocks noGrp="1"/>
          </p:cNvSpPr>
          <p:nvPr>
            <p:ph type="title" idx="4294967295"/>
          </p:nvPr>
        </p:nvSpPr>
        <p:spPr>
          <a:xfrm>
            <a:off x="685800" y="-26988"/>
            <a:ext cx="7772400" cy="647701"/>
          </a:xfrm>
        </p:spPr>
        <p:txBody>
          <a:bodyPr/>
          <a:lstStyle/>
          <a:p>
            <a:r>
              <a:rPr lang="en-US" sz="4000" b="1">
                <a:solidFill>
                  <a:srgbClr val="FFFFFF"/>
                </a:solidFill>
                <a:latin typeface="Arial" charset="0"/>
                <a:ea typeface="ＭＳ Ｐゴシック" charset="0"/>
              </a:rPr>
              <a:t>Depravity (17–21)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4914"/>
                                        </p:tgtEl>
                                        <p:attrNameLst>
                                          <p:attrName>style.visibility</p:attrName>
                                        </p:attrNameLst>
                                      </p:cBhvr>
                                      <p:to>
                                        <p:strVal val="visible"/>
                                      </p:to>
                                    </p:set>
                                    <p:animEffect transition="in" filter="checkerboard(across)">
                                      <p:cBhvr>
                                        <p:cTn id="7" dur="500"/>
                                        <p:tgtEl>
                                          <p:spTgt spid="164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915"/>
                                        </p:tgtEl>
                                        <p:attrNameLst>
                                          <p:attrName>style.visibility</p:attrName>
                                        </p:attrNameLst>
                                      </p:cBhvr>
                                      <p:to>
                                        <p:strVal val="visible"/>
                                      </p:to>
                                    </p:set>
                                    <p:animEffect transition="in" filter="checkerboard(across)">
                                      <p:cBhvr>
                                        <p:cTn id="12" dur="500"/>
                                        <p:tgtEl>
                                          <p:spTgt spid="16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14" grpId="0" autoUpdateAnimBg="0"/>
      <p:bldP spid="164915"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solidFill>
                  <a:srgbClr val="FF0000"/>
                </a:solidFill>
                <a:latin typeface="Arial" charset="0"/>
                <a:cs typeface="Arial" charset="0"/>
              </a:rPr>
              <a:t>Personal apostasy of Micah (</a:t>
            </a:r>
            <a:r>
              <a:rPr lang="en-US" sz="2800" b="1" u="sng" dirty="0" err="1">
                <a:solidFill>
                  <a:srgbClr val="FF0000"/>
                </a:solidFill>
                <a:latin typeface="Arial" charset="0"/>
                <a:cs typeface="Arial" charset="0"/>
              </a:rPr>
              <a:t>ch.</a:t>
            </a:r>
            <a:r>
              <a:rPr lang="en-US" sz="2800" b="1" u="sng" dirty="0">
                <a:solidFill>
                  <a:srgbClr val="FF0000"/>
                </a:solidFill>
                <a:latin typeface="Arial" charset="0"/>
                <a:cs typeface="Arial" charset="0"/>
              </a:rPr>
              <a:t> 17)</a:t>
            </a:r>
            <a:endParaRPr lang="en-US" sz="2800" b="1" dirty="0">
              <a:solidFill>
                <a:srgbClr val="FF0000"/>
              </a:solidFill>
              <a:latin typeface="Arial" charset="0"/>
              <a:cs typeface="Arial" charset="0"/>
            </a:endParaRPr>
          </a:p>
          <a:p>
            <a:pPr marL="442913" indent="-442913"/>
            <a:r>
              <a:rPr lang="en-US" sz="2800" b="1" dirty="0">
                <a:solidFill>
                  <a:srgbClr val="FF0000"/>
                </a:solidFill>
                <a:latin typeface="Arial" charset="0"/>
                <a:cs typeface="Arial" charset="0"/>
              </a:rPr>
              <a:t>  - Idolatry</a:t>
            </a:r>
          </a:p>
          <a:p>
            <a:pPr marL="442913" indent="-442913"/>
            <a:r>
              <a:rPr lang="en-US" sz="2800" b="1" dirty="0">
                <a:solidFill>
                  <a:srgbClr val="FF0000"/>
                </a:solidFill>
                <a:latin typeface="Arial" charset="0"/>
                <a:cs typeface="Arial" charset="0"/>
              </a:rPr>
              <a:t>  - Hiring a Levite pagan priest</a:t>
            </a:r>
          </a:p>
          <a:p>
            <a:pPr marL="442913" indent="-442913"/>
            <a:r>
              <a:rPr lang="en-US" sz="2800" b="1" dirty="0">
                <a:solidFill>
                  <a:srgbClr val="FF0000"/>
                </a:solidFill>
                <a:latin typeface="Arial" charset="0"/>
                <a:cs typeface="Arial" charset="0"/>
              </a:rPr>
              <a:t> </a:t>
            </a:r>
            <a:endParaRPr lang="en-US" sz="2800" b="1" dirty="0">
              <a:latin typeface="Arial" charset="0"/>
              <a:cs typeface="Arial" charset="0"/>
            </a:endParaRP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rgbClr val="FF0000"/>
                </a:solidFill>
                <a:ea typeface="ＭＳ Ｐゴシック"/>
              </a:rPr>
              <a:t>Religious Failure (17–18)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18</a:t>
            </a:r>
          </a:p>
        </p:txBody>
      </p:sp>
    </p:spTree>
    <p:extLst>
      <p:ext uri="{BB962C8B-B14F-4D97-AF65-F5344CB8AC3E}">
        <p14:creationId xmlns:p14="http://schemas.microsoft.com/office/powerpoint/2010/main" val="33977399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526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r>
              <a:rPr lang="en-US" sz="2800" b="1" u="sng" dirty="0">
                <a:solidFill>
                  <a:srgbClr val="FF0000"/>
                </a:solidFill>
                <a:latin typeface="Arial" charset="0"/>
                <a:cs typeface="Arial" charset="0"/>
              </a:rPr>
              <a:t>Personal apostasy of Micah (</a:t>
            </a:r>
            <a:r>
              <a:rPr lang="en-US" sz="2800" b="1" u="sng" dirty="0" err="1">
                <a:solidFill>
                  <a:srgbClr val="FF0000"/>
                </a:solidFill>
                <a:latin typeface="Arial" charset="0"/>
                <a:cs typeface="Arial" charset="0"/>
              </a:rPr>
              <a:t>ch.</a:t>
            </a:r>
            <a:r>
              <a:rPr lang="en-US" sz="2800" b="1" u="sng" dirty="0">
                <a:solidFill>
                  <a:srgbClr val="FF0000"/>
                </a:solidFill>
                <a:latin typeface="Arial" charset="0"/>
                <a:cs typeface="Arial" charset="0"/>
              </a:rPr>
              <a:t> 17)</a:t>
            </a:r>
            <a:endParaRPr lang="en-US" sz="2800" b="1" dirty="0">
              <a:solidFill>
                <a:srgbClr val="FF0000"/>
              </a:solidFill>
              <a:latin typeface="Arial" charset="0"/>
              <a:cs typeface="Arial" charset="0"/>
            </a:endParaRPr>
          </a:p>
          <a:p>
            <a:pPr marL="442913" indent="-442913"/>
            <a:r>
              <a:rPr lang="en-US" sz="2800" b="1" dirty="0">
                <a:solidFill>
                  <a:srgbClr val="FF0000"/>
                </a:solidFill>
                <a:latin typeface="Arial" charset="0"/>
                <a:cs typeface="Arial" charset="0"/>
              </a:rPr>
              <a:t>  - Idolatry</a:t>
            </a:r>
          </a:p>
          <a:p>
            <a:pPr marL="442913" indent="-442913"/>
            <a:r>
              <a:rPr lang="en-US" sz="2800" b="1" dirty="0">
                <a:solidFill>
                  <a:srgbClr val="FF0000"/>
                </a:solidFill>
                <a:latin typeface="Arial" charset="0"/>
                <a:cs typeface="Arial" charset="0"/>
              </a:rPr>
              <a:t>  - Hiring a Levite pagan priest</a:t>
            </a:r>
          </a:p>
          <a:p>
            <a:pPr marL="442913" indent="-442913"/>
            <a:r>
              <a:rPr lang="en-US" sz="2800" b="1" dirty="0">
                <a:solidFill>
                  <a:srgbClr val="FF0000"/>
                </a:solidFill>
                <a:latin typeface="Arial" charset="0"/>
                <a:cs typeface="Arial" charset="0"/>
              </a:rPr>
              <a:t> </a:t>
            </a:r>
          </a:p>
          <a:p>
            <a:pPr marL="442913" indent="-442913"/>
            <a:r>
              <a:rPr lang="en-US" sz="2800" b="1" dirty="0">
                <a:solidFill>
                  <a:srgbClr val="FF0000"/>
                </a:solidFill>
                <a:latin typeface="Arial" charset="0"/>
                <a:cs typeface="Arial" charset="0"/>
              </a:rPr>
              <a:t> </a:t>
            </a:r>
            <a:r>
              <a:rPr lang="en-US" sz="2800" b="1" u="sng" dirty="0">
                <a:solidFill>
                  <a:srgbClr val="FF0000"/>
                </a:solidFill>
                <a:latin typeface="Arial" charset="0"/>
                <a:cs typeface="Arial" charset="0"/>
              </a:rPr>
              <a:t>Tribal apostasy (</a:t>
            </a:r>
            <a:r>
              <a:rPr lang="en-US" sz="2800" b="1" u="sng" dirty="0" err="1">
                <a:solidFill>
                  <a:srgbClr val="FF0000"/>
                </a:solidFill>
                <a:latin typeface="Arial" charset="0"/>
                <a:cs typeface="Arial" charset="0"/>
              </a:rPr>
              <a:t>ch.</a:t>
            </a:r>
            <a:r>
              <a:rPr lang="en-US" sz="2800" b="1" u="sng" dirty="0">
                <a:solidFill>
                  <a:srgbClr val="FF0000"/>
                </a:solidFill>
                <a:latin typeface="Arial" charset="0"/>
                <a:cs typeface="Arial" charset="0"/>
              </a:rPr>
              <a:t> 18)</a:t>
            </a:r>
          </a:p>
          <a:p>
            <a:pPr marL="442913" indent="-442913"/>
            <a:r>
              <a:rPr lang="en-US" sz="2800" b="1" dirty="0">
                <a:solidFill>
                  <a:srgbClr val="FF0000"/>
                </a:solidFill>
                <a:latin typeface="Arial" charset="0"/>
                <a:cs typeface="Arial" charset="0"/>
              </a:rPr>
              <a:t>  - Levite blesses the selfish, faithless migration plan of the </a:t>
            </a:r>
            <a:r>
              <a:rPr lang="en-US" sz="2800" b="1" dirty="0" err="1">
                <a:solidFill>
                  <a:srgbClr val="FF0000"/>
                </a:solidFill>
                <a:latin typeface="Arial" charset="0"/>
                <a:cs typeface="Arial" charset="0"/>
              </a:rPr>
              <a:t>Danites</a:t>
            </a:r>
            <a:endParaRPr lang="en-US" sz="2800" b="1" dirty="0">
              <a:solidFill>
                <a:srgbClr val="FF0000"/>
              </a:solidFill>
              <a:latin typeface="Arial" charset="0"/>
              <a:cs typeface="Arial" charset="0"/>
            </a:endParaRPr>
          </a:p>
          <a:p>
            <a:pPr marL="442913" indent="-442913"/>
            <a:r>
              <a:rPr lang="en-US" sz="2800" b="1" dirty="0">
                <a:solidFill>
                  <a:srgbClr val="FF0000"/>
                </a:solidFill>
                <a:latin typeface="Arial" charset="0"/>
                <a:cs typeface="Arial" charset="0"/>
              </a:rPr>
              <a:t>  - Syncretism </a:t>
            </a:r>
            <a:endParaRPr lang="en-US" sz="2800" b="1" dirty="0">
              <a:latin typeface="Arial" charset="0"/>
              <a:cs typeface="Arial" charset="0"/>
            </a:endParaRP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en-US" sz="3600" b="1" u="sng" kern="1200" dirty="0">
                <a:solidFill>
                  <a:srgbClr val="FF0000"/>
                </a:solidFill>
                <a:ea typeface="ＭＳ Ｐゴシック"/>
              </a:rPr>
              <a:t>Religious Failure (17–18)</a:t>
            </a:r>
            <a:endParaRPr lang="en-US" dirty="0"/>
          </a:p>
        </p:txBody>
      </p:sp>
    </p:spTree>
    <p:extLst>
      <p:ext uri="{BB962C8B-B14F-4D97-AF65-F5344CB8AC3E}">
        <p14:creationId xmlns:p14="http://schemas.microsoft.com/office/powerpoint/2010/main" val="725044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7" dur="500"/>
                                        <p:tgtEl>
                                          <p:spTgt spid="165893">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12" dur="500"/>
                                        <p:tgtEl>
                                          <p:spTgt spid="16589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7"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en-US" sz="5400" b="1">
                <a:solidFill>
                  <a:srgbClr val="FFFFFF"/>
                </a:solidFill>
              </a:rPr>
              <a:t>Cause &amp; Effect</a:t>
            </a: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Religious Failure</a:t>
            </a: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a:solidFill>
                  <a:srgbClr val="FFFFFF"/>
                </a:solidFill>
                <a:latin typeface="Arial"/>
                <a:cs typeface="Arial"/>
              </a:rPr>
              <a:t>Moral Failure</a:t>
            </a:r>
          </a:p>
        </p:txBody>
      </p:sp>
    </p:spTree>
    <p:extLst>
      <p:ext uri="{BB962C8B-B14F-4D97-AF65-F5344CB8AC3E}">
        <p14:creationId xmlns:p14="http://schemas.microsoft.com/office/powerpoint/2010/main" val="36479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19</a:t>
            </a:r>
          </a:p>
        </p:txBody>
      </p:sp>
    </p:spTree>
    <p:extLst>
      <p:ext uri="{BB962C8B-B14F-4D97-AF65-F5344CB8AC3E}">
        <p14:creationId xmlns:p14="http://schemas.microsoft.com/office/powerpoint/2010/main" val="3335113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Text Box 5"/>
          <p:cNvSpPr txBox="1">
            <a:spLocks noChangeArrowheads="1"/>
          </p:cNvSpPr>
          <p:nvPr/>
        </p:nvSpPr>
        <p:spPr bwMode="auto">
          <a:xfrm>
            <a:off x="3203575" y="836613"/>
            <a:ext cx="539115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endParaRPr lang="en-US" b="1">
              <a:solidFill>
                <a:srgbClr val="000000"/>
              </a:solidFill>
              <a:latin typeface="Arial"/>
              <a:ea typeface="+mn-ea"/>
              <a:cs typeface="+mn-cs"/>
            </a:endParaRPr>
          </a:p>
        </p:txBody>
      </p:sp>
      <p:pic>
        <p:nvPicPr>
          <p:cNvPr id="4" name="Picture 3" descr="07JUD10 - The Most Outrageous Story in the Bib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THE MOST OUTRAGEOUS STORY IN THE BIBLE</a:t>
            </a: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en-US" b="1" dirty="0">
                <a:solidFill>
                  <a:srgbClr val="000000"/>
                </a:solidFill>
                <a:latin typeface="Arial"/>
                <a:ea typeface="+mn-ea"/>
                <a:cs typeface="+mn-cs"/>
              </a:rPr>
              <a:t>CONCUBINE KILLED &amp; CUT INTO 12 PIECES (JUDG. 19:1-30)</a:t>
            </a: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mn-ea"/>
                <a:cs typeface="+mn-cs"/>
              </a:rPr>
              <a:t>JUDGES: UNFAITHFUL PEOPLE… FAITHFUL GOD</a:t>
            </a:r>
          </a:p>
        </p:txBody>
      </p:sp>
      <p:sp>
        <p:nvSpPr>
          <p:cNvPr id="8" name="TextBox 7"/>
          <p:cNvSpPr txBox="1"/>
          <p:nvPr/>
        </p:nvSpPr>
        <p:spPr>
          <a:xfrm>
            <a:off x="4503043" y="3030208"/>
            <a:ext cx="4628127" cy="3046988"/>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r>
              <a:rPr lang="ru-RU" b="1" dirty="0">
                <a:solidFill>
                  <a:srgbClr val="000000"/>
                </a:solidFill>
                <a:latin typeface="Arial"/>
                <a:ea typeface="+mn-ea"/>
                <a:cs typeface="+mn-cs"/>
              </a:rPr>
              <a:t>"</a:t>
            </a:r>
            <a:r>
              <a:rPr lang="en-SG" b="1" dirty="0">
                <a:solidFill>
                  <a:srgbClr val="000000"/>
                </a:solidFill>
                <a:latin typeface="Arial"/>
                <a:ea typeface="+mn-ea"/>
                <a:cs typeface="+mn-cs"/>
              </a:rPr>
              <a:t>Now in those days Israel had no king. There was a man from the tribe of Levi living in a remote area of the hill country of Ephraim. One day he brought home a woman from Bethlehem in Judah to be his concubine.</a:t>
            </a:r>
            <a:r>
              <a:rPr lang="ru-RU" b="1" dirty="0">
                <a:solidFill>
                  <a:srgbClr val="000000"/>
                </a:solidFill>
                <a:latin typeface="Arial"/>
                <a:ea typeface="+mn-ea"/>
                <a:cs typeface="+mn-cs"/>
              </a:rPr>
              <a:t>"</a:t>
            </a:r>
            <a:endParaRPr lang="en-US" b="1" dirty="0">
              <a:solidFill>
                <a:srgbClr val="FFFFFF"/>
              </a:solidFill>
              <a:latin typeface="Arial"/>
              <a:ea typeface="+mn-ea"/>
              <a:cs typeface="+mn-cs"/>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en-US" sz="5400" b="1" kern="1200" dirty="0" err="1">
                <a:solidFill>
                  <a:schemeClr val="tx1"/>
                </a:solidFill>
                <a:latin typeface="Apple Chancery"/>
                <a:cs typeface="Apple Chancery"/>
              </a:rPr>
              <a:t>G</a:t>
            </a:r>
            <a:r>
              <a:rPr lang="en-US" sz="5400" b="1" kern="1200" dirty="0" err="1">
                <a:solidFill>
                  <a:schemeClr val="tx1"/>
                </a:solidFill>
                <a:latin typeface="Apple Chancery"/>
                <a:ea typeface="+mn-ea"/>
                <a:cs typeface="Apple Chancery"/>
              </a:rPr>
              <a:t>ibeah</a:t>
            </a:r>
            <a:r>
              <a:rPr lang="en-US" sz="5400" b="1" kern="1200" dirty="0">
                <a:solidFill>
                  <a:schemeClr val="tx1"/>
                </a:solidFill>
                <a:latin typeface="Apple Chancery"/>
                <a:ea typeface="+mn-ea"/>
                <a:cs typeface="Apple Chancery"/>
              </a:rPr>
              <a:t> Gazette </a:t>
            </a:r>
            <a:r>
              <a:rPr lang="en-US" kern="1200" dirty="0">
                <a:solidFill>
                  <a:schemeClr val="tx1"/>
                </a:solidFill>
                <a:latin typeface="Apple Chancery"/>
                <a:ea typeface="+mn-ea"/>
                <a:cs typeface="Apple Chancery"/>
              </a:rPr>
              <a:t>  ****</a:t>
            </a:r>
          </a:p>
        </p:txBody>
      </p:sp>
    </p:spTree>
    <p:extLst>
      <p:ext uri="{BB962C8B-B14F-4D97-AF65-F5344CB8AC3E}">
        <p14:creationId xmlns:p14="http://schemas.microsoft.com/office/powerpoint/2010/main" val="98953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The Word Available to Them</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77800">
                    <a:srgbClr val="000000"/>
                  </a:glow>
                </a:effectLst>
                <a:latin typeface="Arial" charset="0"/>
                <a:ea typeface="ＭＳ Ｐゴシック" charset="0"/>
              </a:rPr>
              <a:t>5 Books of Moses + Joshua</a:t>
            </a:r>
          </a:p>
        </p:txBody>
      </p:sp>
    </p:spTree>
    <p:extLst>
      <p:ext uri="{BB962C8B-B14F-4D97-AF65-F5344CB8AC3E}">
        <p14:creationId xmlns:p14="http://schemas.microsoft.com/office/powerpoint/2010/main" val="40835747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20</a:t>
            </a:r>
          </a:p>
        </p:txBody>
      </p:sp>
    </p:spTree>
    <p:extLst>
      <p:ext uri="{BB962C8B-B14F-4D97-AF65-F5344CB8AC3E}">
        <p14:creationId xmlns:p14="http://schemas.microsoft.com/office/powerpoint/2010/main" val="21420079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solidFill>
                  <a:schemeClr val="accent6"/>
                </a:solidFill>
                <a:latin typeface="Arial"/>
                <a:cs typeface="Arial"/>
              </a:rPr>
              <a:t>- 400,000 warriors of other 11 tribes destroy 26,100 </a:t>
            </a:r>
            <a:r>
              <a:rPr lang="en-US" sz="2800" b="1" dirty="0" err="1">
                <a:solidFill>
                  <a:schemeClr val="accent6"/>
                </a:solidFill>
                <a:latin typeface="Arial"/>
                <a:cs typeface="Arial"/>
              </a:rPr>
              <a:t>Benjamites</a:t>
            </a:r>
            <a:r>
              <a:rPr lang="en-US" sz="2800" b="1" dirty="0">
                <a:solidFill>
                  <a:schemeClr val="accent6"/>
                </a:solidFill>
                <a:latin typeface="Arial"/>
                <a:cs typeface="Arial"/>
              </a:rPr>
              <a:t>, including women and children (20).</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spTree>
    <p:extLst>
      <p:ext uri="{BB962C8B-B14F-4D97-AF65-F5344CB8AC3E}">
        <p14:creationId xmlns:p14="http://schemas.microsoft.com/office/powerpoint/2010/main" val="39830471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Near Destruction of  the Tribe of Benjamin</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Dan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Judah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Simeon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Reuben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Gad</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Ephraim</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Manasseh</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Naphtali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Asher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Zebulun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Issachar</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 Populations</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Benjamin</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cs typeface="Arial"/>
              </a:rPr>
              <a:t>Levi</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20</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21</a:t>
            </a:r>
          </a:p>
        </p:txBody>
      </p:sp>
    </p:spTree>
    <p:extLst>
      <p:ext uri="{BB962C8B-B14F-4D97-AF65-F5344CB8AC3E}">
        <p14:creationId xmlns:p14="http://schemas.microsoft.com/office/powerpoint/2010/main" val="39935260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solidFill>
                  <a:schemeClr val="accent6"/>
                </a:solidFill>
                <a:latin typeface="Arial"/>
                <a:cs typeface="Arial"/>
              </a:rPr>
              <a:t>- 400,000 warriors of other 11 tribes destroy 26,100 </a:t>
            </a:r>
            <a:r>
              <a:rPr lang="en-US" sz="2800" b="1" dirty="0" err="1">
                <a:solidFill>
                  <a:schemeClr val="accent6"/>
                </a:solidFill>
                <a:latin typeface="Arial"/>
                <a:cs typeface="Arial"/>
              </a:rPr>
              <a:t>Benjamites</a:t>
            </a:r>
            <a:r>
              <a:rPr lang="en-US" sz="2800" b="1" dirty="0">
                <a:solidFill>
                  <a:schemeClr val="accent6"/>
                </a:solidFill>
                <a:latin typeface="Arial"/>
                <a:cs typeface="Arial"/>
              </a:rPr>
              <a:t>, including women and children (20).</a:t>
            </a:r>
          </a:p>
        </p:txBody>
      </p:sp>
      <p:sp>
        <p:nvSpPr>
          <p:cNvPr id="166919" name="Text Box 7"/>
          <p:cNvSpPr txBox="1">
            <a:spLocks noChangeArrowheads="1"/>
          </p:cNvSpPr>
          <p:nvPr/>
        </p:nvSpPr>
        <p:spPr bwMode="auto">
          <a:xfrm>
            <a:off x="3602038" y="3536950"/>
            <a:ext cx="495935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r>
              <a:rPr lang="en-US" sz="2800" b="1" dirty="0">
                <a:solidFill>
                  <a:srgbClr val="FF0000"/>
                </a:solidFill>
                <a:latin typeface="Arial" charset="0"/>
                <a:cs typeface="Arial" charset="0"/>
              </a:rPr>
              <a:t>- Benjamites kill everyone in </a:t>
            </a:r>
            <a:r>
              <a:rPr lang="en-US" sz="2800" b="1" dirty="0" err="1">
                <a:solidFill>
                  <a:srgbClr val="FF0000"/>
                </a:solidFill>
                <a:latin typeface="Arial" charset="0"/>
                <a:cs typeface="Arial" charset="0"/>
              </a:rPr>
              <a:t>Jabesh</a:t>
            </a:r>
            <a:r>
              <a:rPr lang="en-US" sz="2800" b="1" dirty="0">
                <a:solidFill>
                  <a:srgbClr val="FF0000"/>
                </a:solidFill>
                <a:latin typeface="Arial" charset="0"/>
                <a:cs typeface="Arial" charset="0"/>
              </a:rPr>
              <a:t> Gilead except 400 virgins and steal another 200 virgins at Shiloh as wives for the remaining 600 Benjamites to preserve their line.</a:t>
            </a: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en-US" sz="3600" b="1" u="sng" kern="1200" dirty="0">
                <a:solidFill>
                  <a:srgbClr val="2D2DB9"/>
                </a:solidFill>
                <a:ea typeface="ＭＳ Ｐゴシック"/>
              </a:rPr>
              <a:t>Moral Failure (19–21)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en-US" sz="2800" b="1" dirty="0">
                <a:solidFill>
                  <a:srgbClr val="FF0000"/>
                </a:solidFill>
                <a:latin typeface="Arial" charset="0"/>
                <a:cs typeface="Arial" charset="0"/>
              </a:rPr>
              <a:t>Benjamites in </a:t>
            </a:r>
            <a:r>
              <a:rPr lang="en-US" sz="2800" b="1" dirty="0" err="1">
                <a:solidFill>
                  <a:srgbClr val="FF0000"/>
                </a:solidFill>
                <a:latin typeface="Arial" charset="0"/>
                <a:cs typeface="Arial" charset="0"/>
              </a:rPr>
              <a:t>Gibeah</a:t>
            </a:r>
            <a:r>
              <a:rPr lang="en-US" sz="2800" b="1" dirty="0">
                <a:solidFill>
                  <a:srgbClr val="FF0000"/>
                </a:solidFill>
                <a:latin typeface="Arial" charset="0"/>
                <a:cs typeface="Arial" charset="0"/>
              </a:rPr>
              <a:t> rape and kill a Levite</a:t>
            </a:r>
            <a:r>
              <a:rPr lang="uk-UA" sz="2800" b="1" dirty="0">
                <a:solidFill>
                  <a:srgbClr val="FF0000"/>
                </a:solidFill>
                <a:latin typeface="Arial" charset="0"/>
                <a:cs typeface="Arial" charset="0"/>
              </a:rPr>
              <a:t>'</a:t>
            </a:r>
            <a:r>
              <a:rPr lang="en-US" sz="2800" b="1" dirty="0">
                <a:solidFill>
                  <a:srgbClr val="FF0000"/>
                </a:solidFill>
                <a:latin typeface="Arial" charset="0"/>
                <a:cs typeface="Arial" charset="0"/>
              </a:rPr>
              <a:t>s concubine (19)</a:t>
            </a:r>
          </a:p>
        </p:txBody>
      </p:sp>
    </p:spTree>
    <p:extLst>
      <p:ext uri="{BB962C8B-B14F-4D97-AF65-F5344CB8AC3E}">
        <p14:creationId xmlns:p14="http://schemas.microsoft.com/office/powerpoint/2010/main" val="61106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Text Box 3"/>
          <p:cNvSpPr txBox="1">
            <a:spLocks noChangeArrowheads="1"/>
          </p:cNvSpPr>
          <p:nvPr/>
        </p:nvSpPr>
        <p:spPr bwMode="auto">
          <a:xfrm>
            <a:off x="539750" y="1525588"/>
            <a:ext cx="8001000" cy="3416300"/>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p>
            <a:pPr algn="ctr">
              <a:defRPr/>
            </a:pPr>
            <a:r>
              <a:rPr lang="ru-RU" sz="5400" b="1" i="1" dirty="0">
                <a:solidFill>
                  <a:schemeClr val="bg1"/>
                </a:solidFill>
                <a:latin typeface="Arial"/>
                <a:ea typeface="SimSun" pitchFamily="2" charset="-122"/>
                <a:cs typeface="Arial"/>
              </a:rPr>
              <a:t>"</a:t>
            </a:r>
            <a:r>
              <a:rPr lang="en-GB" sz="5400" b="1" i="1" dirty="0">
                <a:solidFill>
                  <a:schemeClr val="bg1"/>
                </a:solidFill>
                <a:latin typeface="Arial"/>
                <a:ea typeface="SimSun" pitchFamily="2" charset="-122"/>
                <a:cs typeface="Arial"/>
              </a:rPr>
              <a:t>In those days Israel had no king.  Everyone did as he saw fit</a:t>
            </a:r>
            <a:r>
              <a:rPr lang="ru-RU" sz="5400" b="1" i="1" dirty="0">
                <a:solidFill>
                  <a:schemeClr val="bg1"/>
                </a:solidFill>
                <a:latin typeface="Arial"/>
                <a:ea typeface="SimSun" pitchFamily="2" charset="-122"/>
                <a:cs typeface="Arial"/>
              </a:rPr>
              <a:t>"</a:t>
            </a:r>
            <a:endParaRPr lang="en-GB" sz="5400" b="1" i="1" dirty="0">
              <a:solidFill>
                <a:schemeClr val="bg1"/>
              </a:solidFill>
              <a:latin typeface="Arial"/>
              <a:ea typeface="SimSun" pitchFamily="2" charset="-122"/>
              <a:cs typeface="Arial"/>
            </a:endParaRPr>
          </a:p>
          <a:p>
            <a:pPr algn="ctr">
              <a:defRPr/>
            </a:pPr>
            <a:r>
              <a:rPr lang="en-GB" sz="5400" b="1" i="1" dirty="0">
                <a:solidFill>
                  <a:schemeClr val="bg1"/>
                </a:solidFill>
                <a:latin typeface="Arial"/>
                <a:ea typeface="SimSun" pitchFamily="2" charset="-122"/>
                <a:cs typeface="Arial"/>
              </a:rPr>
              <a:t> (Judges 21:25).</a:t>
            </a:r>
            <a:r>
              <a:rPr lang="en-AU" sz="5400" b="1" dirty="0">
                <a:solidFill>
                  <a:schemeClr val="bg1"/>
                </a:solidFill>
                <a:latin typeface="Arial"/>
                <a:ea typeface="+mn-ea"/>
                <a:cs typeface="Arial"/>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en-US" sz="3600" b="1">
                <a:solidFill>
                  <a:schemeClr val="bg1"/>
                </a:solidFill>
                <a:latin typeface="Arial" charset="0"/>
                <a:ea typeface="ＭＳ Ｐゴシック" charset="0"/>
                <a:cs typeface="Arial" charset="0"/>
              </a:rPr>
              <a:t>The Last Verse is the Key Verse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Be guided by wisdom instead of whims that worship a different god. </a:t>
            </a:r>
          </a:p>
        </p:txBody>
      </p:sp>
    </p:spTree>
    <p:extLst>
      <p:ext uri="{BB962C8B-B14F-4D97-AF65-F5344CB8AC3E}">
        <p14:creationId xmlns:p14="http://schemas.microsoft.com/office/powerpoint/2010/main" val="242259185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buFontTx/>
              <a:buChar char="•"/>
              <a:defRPr/>
            </a:pPr>
            <a:r>
              <a:rPr lang="en-GB" sz="3600" b="1" dirty="0">
                <a:solidFill>
                  <a:schemeClr val="bg1"/>
                </a:solidFill>
                <a:latin typeface="Arial"/>
                <a:ea typeface="SimSun" pitchFamily="2" charset="-122"/>
                <a:cs typeface="Arial"/>
              </a:rPr>
              <a:t>political disintegration</a:t>
            </a:r>
          </a:p>
          <a:p>
            <a:pPr marL="444500" indent="-444500">
              <a:buFontTx/>
              <a:buChar char="•"/>
              <a:defRPr/>
            </a:pPr>
            <a:r>
              <a:rPr lang="en-GB" sz="3600" b="1" dirty="0">
                <a:solidFill>
                  <a:schemeClr val="bg1"/>
                </a:solidFill>
                <a:latin typeface="Arial"/>
                <a:ea typeface="SimSun" pitchFamily="2" charset="-122"/>
                <a:cs typeface="Arial"/>
              </a:rPr>
              <a:t>tribal hostility</a:t>
            </a:r>
          </a:p>
          <a:p>
            <a:pPr marL="444500" indent="-444500">
              <a:buFontTx/>
              <a:buChar char="•"/>
              <a:defRPr/>
            </a:pPr>
            <a:r>
              <a:rPr lang="en-GB" sz="3600" b="1" dirty="0">
                <a:solidFill>
                  <a:schemeClr val="bg1"/>
                </a:solidFill>
                <a:latin typeface="Arial"/>
                <a:ea typeface="SimSun" pitchFamily="2" charset="-122"/>
                <a:cs typeface="Arial"/>
              </a:rPr>
              <a:t>social chaos</a:t>
            </a:r>
          </a:p>
          <a:p>
            <a:pPr marL="444500" indent="-444500">
              <a:buFontTx/>
              <a:buChar char="•"/>
              <a:defRPr/>
            </a:pPr>
            <a:r>
              <a:rPr lang="en-GB" sz="3600" b="1" dirty="0">
                <a:solidFill>
                  <a:schemeClr val="bg1"/>
                </a:solidFill>
                <a:latin typeface="Arial"/>
                <a:ea typeface="SimSun" pitchFamily="2" charset="-122"/>
                <a:cs typeface="Arial"/>
              </a:rPr>
              <a:t>increased immorality</a:t>
            </a:r>
          </a:p>
          <a:p>
            <a:pPr marL="444500" indent="-444500">
              <a:buFontTx/>
              <a:buChar char="•"/>
              <a:defRPr/>
            </a:pPr>
            <a:r>
              <a:rPr lang="en-GB" sz="3600" b="1" dirty="0">
                <a:solidFill>
                  <a:schemeClr val="bg1"/>
                </a:solidFill>
                <a:latin typeface="Arial"/>
                <a:ea typeface="SimSun" pitchFamily="2" charset="-122"/>
                <a:cs typeface="Arial"/>
              </a:rPr>
              <a:t>disregard of the law</a:t>
            </a:r>
          </a:p>
          <a:p>
            <a:pPr marL="444500" indent="-444500">
              <a:buFontTx/>
              <a:buChar char="•"/>
              <a:defRPr/>
            </a:pPr>
            <a:r>
              <a:rPr lang="en-GB" sz="3600" b="1" dirty="0">
                <a:solidFill>
                  <a:schemeClr val="bg1"/>
                </a:solidFill>
                <a:latin typeface="Arial"/>
                <a:ea typeface="SimSun" pitchFamily="2" charset="-122"/>
                <a:cs typeface="Arial"/>
              </a:rPr>
              <a:t>anarchy</a:t>
            </a:r>
            <a:r>
              <a:rPr lang="en-AU" sz="3600" dirty="0">
                <a:solidFill>
                  <a:schemeClr val="bg1"/>
                </a:solidFill>
                <a:latin typeface="Arial"/>
                <a:ea typeface="+mn-ea"/>
                <a:cs typeface="Arial"/>
              </a:rPr>
              <a:t> </a:t>
            </a:r>
          </a:p>
        </p:txBody>
      </p:sp>
      <p:sp>
        <p:nvSpPr>
          <p:cNvPr id="338947" name="Title 1"/>
          <p:cNvSpPr>
            <a:spLocks noGrp="1"/>
          </p:cNvSpPr>
          <p:nvPr>
            <p:ph type="title" idx="4294967295"/>
          </p:nvPr>
        </p:nvSpPr>
        <p:spPr>
          <a:xfrm>
            <a:off x="-36513" y="0"/>
            <a:ext cx="7772401" cy="765175"/>
          </a:xfrm>
          <a:solidFill>
            <a:srgbClr val="050A00"/>
          </a:solidFill>
        </p:spPr>
        <p:txBody>
          <a:bodyPr anchor="ctr"/>
          <a:lstStyle/>
          <a:p>
            <a:r>
              <a:rPr lang="en-US" i="1">
                <a:solidFill>
                  <a:srgbClr val="FFFFFF"/>
                </a:solidFill>
                <a:latin typeface="Tahoma" charset="0"/>
                <a:ea typeface="ＭＳ Ｐゴシック" charset="0"/>
                <a:cs typeface="ＭＳ Ｐゴシック" charset="0"/>
              </a:rPr>
              <a:t>Apostasy</a:t>
            </a:r>
            <a:r>
              <a:rPr lang="uk-UA" i="1">
                <a:solidFill>
                  <a:srgbClr val="FFFFFF"/>
                </a:solidFill>
                <a:latin typeface="Tahoma" charset="0"/>
                <a:ea typeface="ＭＳ Ｐゴシック" charset="0"/>
                <a:cs typeface="ＭＳ Ｐゴシック" charset="0"/>
              </a:rPr>
              <a:t>'</a:t>
            </a:r>
            <a:r>
              <a:rPr lang="en-US" i="1">
                <a:solidFill>
                  <a:srgbClr val="FFFFFF"/>
                </a:solidFill>
                <a:latin typeface="Tahoma" charset="0"/>
                <a:ea typeface="ＭＳ Ｐゴシック" charset="0"/>
                <a:cs typeface="ＭＳ Ｐゴシック" charset="0"/>
              </a:rPr>
              <a:t>s Bitter Fruits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spc="-300" dirty="0">
                <a:solidFill>
                  <a:schemeClr val="tx1"/>
                </a:solidFill>
                <a:effectLst>
                  <a:glow rad="254000">
                    <a:schemeClr val="bg1"/>
                  </a:glow>
                </a:effectLst>
                <a:latin typeface="Arial Narrow"/>
                <a:ea typeface="ＭＳ Ｐゴシック" charset="0"/>
                <a:cs typeface="Arial Narrow"/>
              </a:rPr>
              <a:t>MAKING A GOOD THING THE ULTIMATE THING.</a:t>
            </a: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spc="-300" dirty="0">
                <a:solidFill>
                  <a:srgbClr val="800000"/>
                </a:solidFill>
                <a:effectLst>
                  <a:glow rad="127000">
                    <a:schemeClr val="bg1"/>
                  </a:glow>
                </a:effectLst>
                <a:latin typeface="Arial Narrow"/>
                <a:ea typeface="ＭＳ Ｐゴシック" charset="0"/>
                <a:cs typeface="Arial Narrow"/>
              </a:rPr>
              <a:t>IDOLATRY</a:t>
            </a:r>
          </a:p>
        </p:txBody>
      </p:sp>
    </p:spTree>
    <p:extLst>
      <p:ext uri="{BB962C8B-B14F-4D97-AF65-F5344CB8AC3E}">
        <p14:creationId xmlns:p14="http://schemas.microsoft.com/office/powerpoint/2010/main" val="95731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18860469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9168998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Idolatry</a:t>
            </a:r>
          </a:p>
        </p:txBody>
      </p:sp>
      <p:pic>
        <p:nvPicPr>
          <p:cNvPr id="2" name="Picture 1"/>
          <p:cNvPicPr>
            <a:picLocks noChangeAspect="1"/>
          </p:cNvPicPr>
          <p:nvPr/>
        </p:nvPicPr>
        <p:blipFill rotWithShape="1">
          <a:blip r:embed="rId3"/>
          <a:srcRect t="14631"/>
          <a:stretch/>
        </p:blipFill>
        <p:spPr>
          <a:xfrm>
            <a:off x="-36512" y="0"/>
            <a:ext cx="9132809" cy="5201816"/>
          </a:xfrm>
          <a:prstGeom prst="rect">
            <a:avLst/>
          </a:prstGeom>
        </p:spPr>
      </p:pic>
    </p:spTree>
    <p:extLst>
      <p:ext uri="{BB962C8B-B14F-4D97-AF65-F5344CB8AC3E}">
        <p14:creationId xmlns:p14="http://schemas.microsoft.com/office/powerpoint/2010/main" val="25401529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15256026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Make God king</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—not relativism and the idolatry of sin cycles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145682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039" r="25952" b="3973"/>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27585530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548"/>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136965966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idolatry</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19830173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en-US" sz="2800" b="1">
                <a:solidFill>
                  <a:schemeClr val="bg1"/>
                </a:solidFill>
                <a:latin typeface="Arial" charset="0"/>
                <a:ea typeface="ＭＳ Ｐゴシック" charset="0"/>
              </a:rPr>
              <a:t>Discussion Question:</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How is Our Day Like the Judges Period?</a:t>
            </a:r>
            <a:endParaRPr lang="en-US" sz="4000" b="1">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800" b="1" u="sng">
                <a:solidFill>
                  <a:schemeClr val="bg1"/>
                </a:solidFill>
                <a:latin typeface="Arial" charset="0"/>
                <a:cs typeface="Arial" charset="0"/>
              </a:rPr>
              <a:t>Relativism</a:t>
            </a:r>
            <a:r>
              <a:rPr lang="en-US" sz="2800" b="1">
                <a:solidFill>
                  <a:schemeClr val="bg1"/>
                </a:solidFill>
                <a:latin typeface="Arial" charset="0"/>
                <a:cs typeface="Arial" charset="0"/>
              </a:rPr>
              <a:t>: </a:t>
            </a:r>
            <a:r>
              <a:rPr lang="ru-RU" altLang="ja-JP" sz="2800" b="1">
                <a:solidFill>
                  <a:schemeClr val="bg1"/>
                </a:solidFill>
                <a:latin typeface="Arial" charset="0"/>
                <a:cs typeface="Arial" charset="0"/>
              </a:rPr>
              <a:t>"</a:t>
            </a:r>
            <a:r>
              <a:rPr lang="en-US" altLang="ja-JP" sz="2800" b="1">
                <a:solidFill>
                  <a:schemeClr val="bg1"/>
                </a:solidFill>
                <a:latin typeface="Arial" charset="0"/>
                <a:cs typeface="Arial" charset="0"/>
              </a:rPr>
              <a:t>Save the whales</a:t>
            </a:r>
            <a:r>
              <a:rPr lang="ru-RU" altLang="ja-JP" sz="2800" b="1">
                <a:solidFill>
                  <a:schemeClr val="bg1"/>
                </a:solidFill>
                <a:latin typeface="Arial" charset="0"/>
                <a:cs typeface="Arial" charset="0"/>
              </a:rPr>
              <a:t>"</a:t>
            </a:r>
            <a:r>
              <a:rPr lang="en-US" altLang="ja-JP" sz="2800" b="1">
                <a:solidFill>
                  <a:schemeClr val="bg1"/>
                </a:solidFill>
                <a:latin typeface="Arial" charset="0"/>
                <a:cs typeface="Arial" charset="0"/>
              </a:rPr>
              <a:t> but kill humans</a:t>
            </a:r>
          </a:p>
          <a:p>
            <a:pPr marL="342900" indent="-342900">
              <a:spcBef>
                <a:spcPct val="20000"/>
              </a:spcBef>
              <a:buFontTx/>
              <a:buChar char="•"/>
            </a:pPr>
            <a:r>
              <a:rPr lang="en-US" sz="2800" b="1" u="sng">
                <a:solidFill>
                  <a:schemeClr val="bg1"/>
                </a:solidFill>
                <a:latin typeface="Arial" charset="0"/>
                <a:cs typeface="Arial" charset="0"/>
              </a:rPr>
              <a:t>Secularism</a:t>
            </a:r>
            <a:r>
              <a:rPr lang="en-US" sz="2800" b="1">
                <a:solidFill>
                  <a:schemeClr val="bg1"/>
                </a:solidFill>
                <a:latin typeface="Arial" charset="0"/>
                <a:cs typeface="Arial" charset="0"/>
              </a:rPr>
              <a:t>: </a:t>
            </a:r>
            <a:r>
              <a:rPr lang="ru-RU" altLang="ja-JP" sz="2800" b="1">
                <a:solidFill>
                  <a:schemeClr val="bg1"/>
                </a:solidFill>
                <a:latin typeface="Arial" charset="0"/>
                <a:cs typeface="Arial" charset="0"/>
              </a:rPr>
              <a:t>"</a:t>
            </a:r>
            <a:r>
              <a:rPr lang="en-US" altLang="ja-JP" sz="2800" b="1">
                <a:solidFill>
                  <a:schemeClr val="bg1"/>
                </a:solidFill>
                <a:latin typeface="Arial" charset="0"/>
                <a:cs typeface="Arial" charset="0"/>
              </a:rPr>
              <a:t>I don</a:t>
            </a:r>
            <a:r>
              <a:rPr lang="uk-UA" altLang="ja-JP" sz="2800" b="1">
                <a:solidFill>
                  <a:schemeClr val="bg1"/>
                </a:solidFill>
                <a:latin typeface="Arial" charset="0"/>
                <a:cs typeface="Arial" charset="0"/>
              </a:rPr>
              <a:t>'</a:t>
            </a:r>
            <a:r>
              <a:rPr lang="en-US" altLang="ja-JP" sz="2800" b="1">
                <a:solidFill>
                  <a:schemeClr val="bg1"/>
                </a:solidFill>
                <a:latin typeface="Arial" charset="0"/>
                <a:cs typeface="Arial" charset="0"/>
              </a:rPr>
              <a:t>t let my religion affect my politics</a:t>
            </a:r>
            <a:r>
              <a:rPr lang="ru-RU" altLang="ja-JP" sz="2800" b="1">
                <a:solidFill>
                  <a:schemeClr val="bg1"/>
                </a:solidFill>
                <a:latin typeface="Arial" charset="0"/>
                <a:cs typeface="Arial" charset="0"/>
              </a:rPr>
              <a:t>"</a:t>
            </a:r>
            <a:endParaRPr lang="en-US" altLang="ja-JP" sz="2800" b="1">
              <a:solidFill>
                <a:schemeClr val="bg1"/>
              </a:solidFill>
              <a:latin typeface="Arial" charset="0"/>
              <a:cs typeface="Arial" charset="0"/>
            </a:endParaRPr>
          </a:p>
          <a:p>
            <a:pPr marL="342900" indent="-342900">
              <a:spcBef>
                <a:spcPct val="20000"/>
              </a:spcBef>
              <a:buFontTx/>
              <a:buChar char="•"/>
            </a:pPr>
            <a:r>
              <a:rPr lang="en-US" sz="2800" b="1" u="sng">
                <a:solidFill>
                  <a:schemeClr val="bg1"/>
                </a:solidFill>
                <a:latin typeface="Arial" charset="0"/>
                <a:cs typeface="Arial" charset="0"/>
              </a:rPr>
              <a:t>Promiscuity</a:t>
            </a:r>
            <a:r>
              <a:rPr lang="en-US" sz="2800" b="1">
                <a:solidFill>
                  <a:schemeClr val="bg1"/>
                </a:solidFill>
                <a:latin typeface="Arial" charset="0"/>
                <a:cs typeface="Arial" charset="0"/>
              </a:rPr>
              <a:t>: </a:t>
            </a:r>
            <a:r>
              <a:rPr lang="ru-RU" altLang="ja-JP" sz="2800" b="1">
                <a:solidFill>
                  <a:schemeClr val="bg1"/>
                </a:solidFill>
                <a:latin typeface="Arial" charset="0"/>
                <a:cs typeface="Arial" charset="0"/>
              </a:rPr>
              <a:t>"</a:t>
            </a:r>
            <a:r>
              <a:rPr lang="en-US" altLang="ja-JP" sz="2800" b="1">
                <a:solidFill>
                  <a:schemeClr val="bg1"/>
                </a:solidFill>
                <a:latin typeface="Arial" charset="0"/>
                <a:cs typeface="Arial" charset="0"/>
              </a:rPr>
              <a:t>What that leader does in his bedroom is his business and not mine</a:t>
            </a:r>
            <a:r>
              <a:rPr lang="ru-RU" altLang="ja-JP" sz="2800" b="1">
                <a:solidFill>
                  <a:schemeClr val="bg1"/>
                </a:solidFill>
                <a:latin typeface="Arial" charset="0"/>
                <a:cs typeface="Arial" charset="0"/>
              </a:rPr>
              <a:t>"</a:t>
            </a:r>
            <a:endParaRPr lang="en-US" sz="2800" b="1">
              <a:solidFill>
                <a:schemeClr val="bg1"/>
              </a:solidFill>
              <a:latin typeface="Arial" charset="0"/>
              <a:cs typeface="Arial"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en-US">
                <a:solidFill>
                  <a:srgbClr val="FFFFFF"/>
                </a:solidFill>
                <a:latin typeface="Arial" charset="0"/>
                <a:ea typeface="ＭＳ Ｐゴシック" charset="0"/>
              </a:rPr>
              <a:t>Relativism</a:t>
            </a: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en-US" altLang="zh-CN" sz="2800" b="1" dirty="0">
                <a:solidFill>
                  <a:srgbClr val="000000"/>
                </a:solidFill>
                <a:latin typeface="Arial" charset="0"/>
              </a:rPr>
              <a:t>This pamphlet is blank.</a:t>
            </a:r>
            <a:endParaRPr lang="zh-CN" altLang="en-US" sz="2800" b="1" dirty="0">
              <a:solidFill>
                <a:srgbClr val="000000"/>
              </a:solidFill>
              <a:latin typeface="Arial" charset="0"/>
            </a:endParaRPr>
          </a:p>
        </p:txBody>
      </p:sp>
      <p:sp>
        <p:nvSpPr>
          <p:cNvPr id="2" name="TextBox 1"/>
          <p:cNvSpPr txBox="1"/>
          <p:nvPr/>
        </p:nvSpPr>
        <p:spPr>
          <a:xfrm>
            <a:off x="3275856" y="476672"/>
            <a:ext cx="1800200" cy="954107"/>
          </a:xfrm>
          <a:prstGeom prst="rect">
            <a:avLst/>
          </a:prstGeom>
          <a:noFill/>
        </p:spPr>
        <p:txBody>
          <a:bodyPr wrap="square" rtlCol="0">
            <a:spAutoFit/>
          </a:bodyPr>
          <a:lstStyle/>
          <a:p>
            <a:pPr algn="ctr"/>
            <a:r>
              <a:rPr lang="en-US" altLang="zh-CN" sz="2800" b="1" dirty="0">
                <a:solidFill>
                  <a:srgbClr val="000000"/>
                </a:solidFill>
                <a:latin typeface="Arial" charset="0"/>
              </a:rPr>
              <a:t>We</a:t>
            </a:r>
            <a:r>
              <a:rPr lang="uk-UA" altLang="zh-CN" sz="2800" b="1" dirty="0">
                <a:solidFill>
                  <a:srgbClr val="000000"/>
                </a:solidFill>
                <a:latin typeface="Arial" charset="0"/>
              </a:rPr>
              <a:t>'</a:t>
            </a:r>
            <a:r>
              <a:rPr lang="en-US" altLang="zh-CN" sz="2800" b="1" dirty="0">
                <a:solidFill>
                  <a:srgbClr val="000000"/>
                </a:solidFill>
                <a:latin typeface="Arial" charset="0"/>
              </a:rPr>
              <a:t>re atheists.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0" name="Text Box 4"/>
          <p:cNvSpPr txBox="1">
            <a:spLocks noChangeArrowheads="1"/>
          </p:cNvSpPr>
          <p:nvPr/>
        </p:nvSpPr>
        <p:spPr bwMode="auto">
          <a:xfrm>
            <a:off x="595313" y="2857500"/>
            <a:ext cx="85486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Personal relative standards instead of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absolute standards lead to cycles of sin (3–16).</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1" name="Text Box 5"/>
          <p:cNvSpPr txBox="1">
            <a:spLocks noChangeArrowheads="1"/>
          </p:cNvSpPr>
          <p:nvPr/>
        </p:nvSpPr>
        <p:spPr bwMode="auto">
          <a:xfrm>
            <a:off x="595313" y="1066800"/>
            <a:ext cx="7888287"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Rejecting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lordship (incomplete obedience) plants the seeds for failure (1–2).</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265222" name="Text Box 6"/>
          <p:cNvSpPr txBox="1">
            <a:spLocks noChangeArrowheads="1"/>
          </p:cNvSpPr>
          <p:nvPr/>
        </p:nvSpPr>
        <p:spPr bwMode="auto">
          <a:xfrm>
            <a:off x="595313" y="4648200"/>
            <a:ext cx="8305800" cy="1570038"/>
          </a:xfrm>
          <a:prstGeom prst="rect">
            <a:avLst/>
          </a:prstGeom>
          <a:noFill/>
          <a:ln w="9525">
            <a:noFill/>
            <a:miter lim="800000"/>
            <a:headEnd/>
            <a:tailEnd/>
          </a:ln>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defRPr/>
            </a:pPr>
            <a:r>
              <a:rPr lang="en-US" sz="3200" b="1" dirty="0">
                <a:solidFill>
                  <a:srgbClr val="FFFFFF"/>
                </a:solidFill>
                <a:effectLst>
                  <a:outerShdw blurRad="63500" dist="88900" dir="2700000" algn="tl" rotWithShape="0">
                    <a:srgbClr val="000000">
                      <a:alpha val="82000"/>
                    </a:srgbClr>
                  </a:outerShdw>
                </a:effectLst>
                <a:latin typeface="Tahoma" charset="0"/>
              </a:rPr>
              <a:t>Replacing God</a:t>
            </a:r>
            <a:r>
              <a:rPr lang="uk-UA" altLang="ja-JP" sz="3200" b="1" dirty="0">
                <a:solidFill>
                  <a:srgbClr val="FFFFFF"/>
                </a:solidFill>
                <a:effectLst>
                  <a:outerShdw blurRad="63500" dist="88900" dir="2700000" algn="tl" rotWithShape="0">
                    <a:srgbClr val="000000">
                      <a:alpha val="82000"/>
                    </a:srgbClr>
                  </a:outerShdw>
                </a:effectLst>
                <a:latin typeface="Tahoma" charset="0"/>
              </a:rPr>
              <a:t>'</a:t>
            </a:r>
            <a:r>
              <a:rPr lang="en-US" sz="3200" b="1" dirty="0">
                <a:solidFill>
                  <a:srgbClr val="FFFFFF"/>
                </a:solidFill>
                <a:effectLst>
                  <a:outerShdw blurRad="63500" dist="88900" dir="2700000" algn="tl" rotWithShape="0">
                    <a:srgbClr val="000000">
                      <a:alpha val="82000"/>
                    </a:srgbClr>
                  </a:outerShdw>
                </a:effectLst>
                <a:latin typeface="Tahoma" charset="0"/>
              </a:rPr>
              <a:t>s wisdom with personal whims leads to idolatry (17–21).</a:t>
            </a:r>
            <a:endParaRPr lang="en-AU" sz="3200" b="1" dirty="0">
              <a:solidFill>
                <a:srgbClr val="FFFFFF"/>
              </a:solidFill>
              <a:effectLst>
                <a:outerShdw blurRad="63500" dist="88900" dir="2700000" algn="tl" rotWithShape="0">
                  <a:srgbClr val="000000">
                    <a:alpha val="82000"/>
                  </a:srgbClr>
                </a:outerShdw>
              </a:effectLst>
              <a:latin typeface="Tahoma"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63500" dist="88900" dir="2700000" algn="tl" rotWithShape="0">
                    <a:srgbClr val="000000">
                      <a:alpha val="82000"/>
                    </a:srgbClr>
                  </a:outerShdw>
                </a:effectLst>
                <a:latin typeface="Arial" charset="0"/>
                <a:cs typeface="Arial" charset="0"/>
              </a:rPr>
              <a:t>172</a:t>
            </a: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en-US" sz="5400" b="1" kern="1200" dirty="0">
                <a:solidFill>
                  <a:srgbClr val="FFFFFF"/>
                </a:solidFill>
                <a:latin typeface="Tahoma"/>
                <a:ea typeface="ＭＳ Ｐゴシック"/>
                <a:cs typeface="ＭＳ Ｐゴシック"/>
              </a:rPr>
              <a:t>Applications</a:t>
            </a:r>
            <a:endParaRPr lang="en-US" sz="6000"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Arial" charset="0"/>
                <a:ea typeface="ＭＳ Ｐゴシック" charset="0"/>
              </a:rPr>
              <a:t>Book Chart</a:t>
            </a:r>
          </a:p>
        </p:txBody>
      </p:sp>
      <p:pic>
        <p:nvPicPr>
          <p:cNvPr id="169986" name="Picture 3">
            <a:hlinkClick r:id="" action="ppaction://media"/>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9988"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69989"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69990" name="Group 1028"/>
          <p:cNvGrpSpPr>
            <a:grpSpLocks/>
          </p:cNvGrpSpPr>
          <p:nvPr/>
        </p:nvGrpSpPr>
        <p:grpSpPr bwMode="auto">
          <a:xfrm>
            <a:off x="533400" y="533400"/>
            <a:ext cx="8153400" cy="5867400"/>
            <a:chOff x="336" y="336"/>
            <a:chExt cx="5136" cy="3696"/>
          </a:xfrm>
        </p:grpSpPr>
        <p:sp>
          <p:nvSpPr>
            <p:cNvPr id="170010"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1"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2"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3"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4"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5"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6"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7"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8"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19"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0"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1"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2"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3"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4"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5"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6"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7"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8"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0029"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7913" name="Text Box 1049"/>
          <p:cNvSpPr txBox="1">
            <a:spLocks noChangeArrowheads="1"/>
          </p:cNvSpPr>
          <p:nvPr/>
        </p:nvSpPr>
        <p:spPr bwMode="auto">
          <a:xfrm>
            <a:off x="2133600" y="587375"/>
            <a:ext cx="57261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Failure Under the Theocracy</a:t>
            </a:r>
          </a:p>
        </p:txBody>
      </p:sp>
      <p:sp>
        <p:nvSpPr>
          <p:cNvPr id="37914" name="Text Box 1050"/>
          <p:cNvSpPr txBox="1">
            <a:spLocks noChangeArrowheads="1"/>
          </p:cNvSpPr>
          <p:nvPr/>
        </p:nvSpPr>
        <p:spPr bwMode="auto">
          <a:xfrm>
            <a:off x="609600" y="11430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Incomplete</a:t>
            </a:r>
          </a:p>
          <a:p>
            <a:pPr algn="ctr" eaLnBrk="1" hangingPunct="1"/>
            <a:r>
              <a:rPr lang="en-US" sz="1800" b="1">
                <a:solidFill>
                  <a:srgbClr val="FFFF00"/>
                </a:solidFill>
                <a:latin typeface="Arial" charset="0"/>
                <a:cs typeface="Arial" charset="0"/>
              </a:rPr>
              <a:t>Occupation</a:t>
            </a:r>
          </a:p>
        </p:txBody>
      </p:sp>
      <p:sp>
        <p:nvSpPr>
          <p:cNvPr id="37915" name="Text Box 1051"/>
          <p:cNvSpPr txBox="1">
            <a:spLocks noChangeArrowheads="1"/>
          </p:cNvSpPr>
          <p:nvPr/>
        </p:nvSpPr>
        <p:spPr bwMode="auto">
          <a:xfrm>
            <a:off x="3429000" y="1295400"/>
            <a:ext cx="268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Deliverance by Judges</a:t>
            </a:r>
          </a:p>
        </p:txBody>
      </p:sp>
      <p:sp>
        <p:nvSpPr>
          <p:cNvPr id="37916" name="Text Box 1052"/>
          <p:cNvSpPr txBox="1">
            <a:spLocks noChangeArrowheads="1"/>
          </p:cNvSpPr>
          <p:nvPr/>
        </p:nvSpPr>
        <p:spPr bwMode="auto">
          <a:xfrm>
            <a:off x="6848475" y="1143000"/>
            <a:ext cx="1827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Need</a:t>
            </a:r>
          </a:p>
          <a:p>
            <a:pPr algn="ctr" eaLnBrk="1" hangingPunct="1"/>
            <a:r>
              <a:rPr lang="en-US" sz="1800" b="1">
                <a:solidFill>
                  <a:srgbClr val="FFFF00"/>
                </a:solidFill>
                <a:latin typeface="Arial" charset="0"/>
                <a:cs typeface="Arial" charset="0"/>
              </a:rPr>
              <a:t>for Monarchy</a:t>
            </a:r>
          </a:p>
        </p:txBody>
      </p:sp>
      <p:sp>
        <p:nvSpPr>
          <p:cNvPr id="37917" name="Text Box 1053"/>
          <p:cNvSpPr txBox="1">
            <a:spLocks noChangeArrowheads="1"/>
          </p:cNvSpPr>
          <p:nvPr/>
        </p:nvSpPr>
        <p:spPr bwMode="auto">
          <a:xfrm>
            <a:off x="990600" y="1828800"/>
            <a:ext cx="981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1:1–2:5 </a:t>
            </a:r>
          </a:p>
        </p:txBody>
      </p:sp>
      <p:sp>
        <p:nvSpPr>
          <p:cNvPr id="37918" name="Text Box 1054"/>
          <p:cNvSpPr txBox="1">
            <a:spLocks noChangeArrowheads="1"/>
          </p:cNvSpPr>
          <p:nvPr/>
        </p:nvSpPr>
        <p:spPr bwMode="auto">
          <a:xfrm>
            <a:off x="4038600" y="1828800"/>
            <a:ext cx="1236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2:6–16:31 </a:t>
            </a:r>
          </a:p>
        </p:txBody>
      </p:sp>
      <p:sp>
        <p:nvSpPr>
          <p:cNvPr id="37919" name="Text Box 1055"/>
          <p:cNvSpPr txBox="1">
            <a:spLocks noChangeArrowheads="1"/>
          </p:cNvSpPr>
          <p:nvPr/>
        </p:nvSpPr>
        <p:spPr bwMode="auto">
          <a:xfrm>
            <a:off x="7315200" y="1828800"/>
            <a:ext cx="827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17–21</a:t>
            </a:r>
          </a:p>
        </p:txBody>
      </p:sp>
      <p:sp>
        <p:nvSpPr>
          <p:cNvPr id="37920" name="Text Box 1056"/>
          <p:cNvSpPr txBox="1">
            <a:spLocks noChangeArrowheads="1"/>
          </p:cNvSpPr>
          <p:nvPr/>
        </p:nvSpPr>
        <p:spPr bwMode="auto">
          <a:xfrm>
            <a:off x="685800" y="2362200"/>
            <a:ext cx="16208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Deterioration</a:t>
            </a:r>
          </a:p>
        </p:txBody>
      </p:sp>
      <p:sp>
        <p:nvSpPr>
          <p:cNvPr id="37921" name="Text Box 1057"/>
          <p:cNvSpPr txBox="1">
            <a:spLocks noChangeArrowheads="1"/>
          </p:cNvSpPr>
          <p:nvPr/>
        </p:nvSpPr>
        <p:spPr bwMode="auto">
          <a:xfrm>
            <a:off x="3962400" y="2362200"/>
            <a:ext cx="1274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Discipline</a:t>
            </a:r>
          </a:p>
        </p:txBody>
      </p:sp>
      <p:sp>
        <p:nvSpPr>
          <p:cNvPr id="37922" name="Text Box 1058"/>
          <p:cNvSpPr txBox="1">
            <a:spLocks noChangeArrowheads="1"/>
          </p:cNvSpPr>
          <p:nvPr/>
        </p:nvSpPr>
        <p:spPr bwMode="auto">
          <a:xfrm>
            <a:off x="7239000" y="2362200"/>
            <a:ext cx="12620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Depravity</a:t>
            </a:r>
          </a:p>
        </p:txBody>
      </p:sp>
      <p:sp>
        <p:nvSpPr>
          <p:cNvPr id="37923" name="Text Box 1059"/>
          <p:cNvSpPr txBox="1">
            <a:spLocks noChangeArrowheads="1"/>
          </p:cNvSpPr>
          <p:nvPr/>
        </p:nvSpPr>
        <p:spPr bwMode="auto">
          <a:xfrm>
            <a:off x="6016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Causes</a:t>
            </a:r>
          </a:p>
          <a:p>
            <a:pPr algn="ctr" eaLnBrk="1" hangingPunct="1"/>
            <a:r>
              <a:rPr lang="en-US" sz="1800" b="1">
                <a:solidFill>
                  <a:srgbClr val="FFFF00"/>
                </a:solidFill>
                <a:latin typeface="Arial" charset="0"/>
                <a:cs typeface="Arial" charset="0"/>
              </a:rPr>
              <a:t>Of the Cycles</a:t>
            </a:r>
          </a:p>
        </p:txBody>
      </p:sp>
      <p:sp>
        <p:nvSpPr>
          <p:cNvPr id="37924" name="Text Box 1060"/>
          <p:cNvSpPr txBox="1">
            <a:spLocks noChangeArrowheads="1"/>
          </p:cNvSpPr>
          <p:nvPr/>
        </p:nvSpPr>
        <p:spPr bwMode="auto">
          <a:xfrm>
            <a:off x="37258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Curse</a:t>
            </a:r>
          </a:p>
          <a:p>
            <a:pPr algn="ctr" eaLnBrk="1" hangingPunct="1"/>
            <a:r>
              <a:rPr lang="en-US" sz="1800" b="1">
                <a:solidFill>
                  <a:srgbClr val="FFFF00"/>
                </a:solidFill>
                <a:latin typeface="Arial" charset="0"/>
                <a:cs typeface="Arial" charset="0"/>
              </a:rPr>
              <a:t>Of the Cycles</a:t>
            </a:r>
          </a:p>
        </p:txBody>
      </p:sp>
      <p:sp>
        <p:nvSpPr>
          <p:cNvPr id="37925" name="Text Box 1061"/>
          <p:cNvSpPr txBox="1">
            <a:spLocks noChangeArrowheads="1"/>
          </p:cNvSpPr>
          <p:nvPr/>
        </p:nvSpPr>
        <p:spPr bwMode="auto">
          <a:xfrm>
            <a:off x="7002463" y="2895600"/>
            <a:ext cx="1660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Conditions</a:t>
            </a:r>
          </a:p>
          <a:p>
            <a:pPr algn="ctr" eaLnBrk="1" hangingPunct="1"/>
            <a:r>
              <a:rPr lang="en-US" sz="1800" b="1">
                <a:solidFill>
                  <a:srgbClr val="FFFF00"/>
                </a:solidFill>
                <a:latin typeface="Arial" charset="0"/>
                <a:cs typeface="Arial" charset="0"/>
              </a:rPr>
              <a:t>Of the Cycles</a:t>
            </a:r>
            <a:endParaRPr lang="en-US">
              <a:latin typeface="Arial" charset="0"/>
              <a:cs typeface="Arial" charset="0"/>
            </a:endParaRPr>
          </a:p>
        </p:txBody>
      </p:sp>
      <p:sp>
        <p:nvSpPr>
          <p:cNvPr id="37926" name="Text Box 1062"/>
          <p:cNvSpPr txBox="1">
            <a:spLocks noChangeArrowheads="1"/>
          </p:cNvSpPr>
          <p:nvPr/>
        </p:nvSpPr>
        <p:spPr bwMode="auto">
          <a:xfrm>
            <a:off x="5730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7927" name="Text Box 1063"/>
          <p:cNvSpPr txBox="1">
            <a:spLocks noChangeArrowheads="1"/>
          </p:cNvSpPr>
          <p:nvPr/>
        </p:nvSpPr>
        <p:spPr bwMode="auto">
          <a:xfrm>
            <a:off x="36972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War with</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37928" name="Text Box 1064"/>
          <p:cNvSpPr txBox="1">
            <a:spLocks noChangeArrowheads="1"/>
          </p:cNvSpPr>
          <p:nvPr/>
        </p:nvSpPr>
        <p:spPr bwMode="auto">
          <a:xfrm>
            <a:off x="6897688" y="3657600"/>
            <a:ext cx="18256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Living Like</a:t>
            </a:r>
          </a:p>
          <a:p>
            <a:pPr algn="ctr" eaLnBrk="1" hangingPunct="1"/>
            <a:r>
              <a:rPr lang="en-US" sz="1800" b="1">
                <a:solidFill>
                  <a:srgbClr val="FFFF00"/>
                </a:solidFill>
                <a:latin typeface="Arial" charset="0"/>
                <a:cs typeface="Arial" charset="0"/>
              </a:rPr>
              <a:t>the Canaanites</a:t>
            </a:r>
            <a:endParaRPr lang="en-US">
              <a:latin typeface="Arial" charset="0"/>
              <a:cs typeface="Arial" charset="0"/>
            </a:endParaRPr>
          </a:p>
        </p:txBody>
      </p:sp>
      <p:sp>
        <p:nvSpPr>
          <p:cNvPr id="170007" name="Text Box 1076"/>
          <p:cNvSpPr txBox="1">
            <a:spLocks noChangeArrowheads="1"/>
          </p:cNvSpPr>
          <p:nvPr/>
        </p:nvSpPr>
        <p:spPr bwMode="auto">
          <a:xfrm>
            <a:off x="83883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172</a:t>
            </a:r>
          </a:p>
        </p:txBody>
      </p:sp>
      <p:sp>
        <p:nvSpPr>
          <p:cNvPr id="37941" name="Text Box 1077"/>
          <p:cNvSpPr txBox="1">
            <a:spLocks noChangeArrowheads="1"/>
          </p:cNvSpPr>
          <p:nvPr/>
        </p:nvSpPr>
        <p:spPr bwMode="auto">
          <a:xfrm>
            <a:off x="4114800" y="54102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latin typeface="Arial" charset="0"/>
                <a:cs typeface="Arial" charset="0"/>
              </a:rPr>
              <a:t>Canaan</a:t>
            </a:r>
          </a:p>
        </p:txBody>
      </p:sp>
      <p:sp>
        <p:nvSpPr>
          <p:cNvPr id="37942" name="Text Box 1078"/>
          <p:cNvSpPr txBox="1">
            <a:spLocks noChangeArrowheads="1"/>
          </p:cNvSpPr>
          <p:nvPr/>
        </p:nvSpPr>
        <p:spPr bwMode="auto">
          <a:xfrm>
            <a:off x="3005138" y="5943600"/>
            <a:ext cx="3222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solidFill>
                  <a:srgbClr val="FFFF00"/>
                </a:solidFill>
                <a:latin typeface="Arial" charset="0"/>
                <a:cs typeface="Arial" charset="0"/>
              </a:rPr>
              <a:t>c. 341 Years (1390-1049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 calcmode="lin" valueType="num">
                                      <p:cBhvr additive="base">
                                        <p:cTn id="7" dur="75"/>
                                        <p:tgtEl>
                                          <p:spTgt spid="37913"/>
                                        </p:tgtEl>
                                        <p:attrNameLst>
                                          <p:attrName>ppt_y</p:attrName>
                                        </p:attrNameLst>
                                      </p:cBhvr>
                                      <p:tavLst>
                                        <p:tav tm="0">
                                          <p:val>
                                            <p:strVal val="#ppt_y+#ppt_h*1.125000"/>
                                          </p:val>
                                        </p:tav>
                                        <p:tav tm="100000">
                                          <p:val>
                                            <p:strVal val="#ppt_y"/>
                                          </p:val>
                                        </p:tav>
                                      </p:tavLst>
                                    </p:anim>
                                    <p:animEffect transition="in" filter="wipe(up)">
                                      <p:cBhvr>
                                        <p:cTn id="8" dur="75"/>
                                        <p:tgtEl>
                                          <p:spTgt spid="37913"/>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914"/>
                                        </p:tgtEl>
                                        <p:attrNameLst>
                                          <p:attrName>style.visibility</p:attrName>
                                        </p:attrNameLst>
                                      </p:cBhvr>
                                      <p:to>
                                        <p:strVal val="visible"/>
                                      </p:to>
                                    </p:set>
                                    <p:anim calcmode="lin" valueType="num">
                                      <p:cBhvr>
                                        <p:cTn id="13" dur="500" fill="hold"/>
                                        <p:tgtEl>
                                          <p:spTgt spid="37914"/>
                                        </p:tgtEl>
                                        <p:attrNameLst>
                                          <p:attrName>ppt_w</p:attrName>
                                        </p:attrNameLst>
                                      </p:cBhvr>
                                      <p:tavLst>
                                        <p:tav tm="0">
                                          <p:val>
                                            <p:fltVal val="0"/>
                                          </p:val>
                                        </p:tav>
                                        <p:tav tm="100000">
                                          <p:val>
                                            <p:strVal val="#ppt_w"/>
                                          </p:val>
                                        </p:tav>
                                      </p:tavLst>
                                    </p:anim>
                                    <p:anim calcmode="lin" valueType="num">
                                      <p:cBhvr>
                                        <p:cTn id="14"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917"/>
                                        </p:tgtEl>
                                        <p:attrNameLst>
                                          <p:attrName>style.visibility</p:attrName>
                                        </p:attrNameLst>
                                      </p:cBhvr>
                                      <p:to>
                                        <p:strVal val="visible"/>
                                      </p:to>
                                    </p:set>
                                    <p:anim calcmode="lin" valueType="num">
                                      <p:cBhvr>
                                        <p:cTn id="19" dur="500" fill="hold"/>
                                        <p:tgtEl>
                                          <p:spTgt spid="37917"/>
                                        </p:tgtEl>
                                        <p:attrNameLst>
                                          <p:attrName>ppt_w</p:attrName>
                                        </p:attrNameLst>
                                      </p:cBhvr>
                                      <p:tavLst>
                                        <p:tav tm="0">
                                          <p:val>
                                            <p:fltVal val="0"/>
                                          </p:val>
                                        </p:tav>
                                        <p:tav tm="100000">
                                          <p:val>
                                            <p:strVal val="#ppt_w"/>
                                          </p:val>
                                        </p:tav>
                                      </p:tavLst>
                                    </p:anim>
                                    <p:anim calcmode="lin" valueType="num">
                                      <p:cBhvr>
                                        <p:cTn id="20"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915"/>
                                        </p:tgtEl>
                                        <p:attrNameLst>
                                          <p:attrName>style.visibility</p:attrName>
                                        </p:attrNameLst>
                                      </p:cBhvr>
                                      <p:to>
                                        <p:strVal val="visible"/>
                                      </p:to>
                                    </p:set>
                                    <p:anim calcmode="lin" valueType="num">
                                      <p:cBhvr>
                                        <p:cTn id="25" dur="500" fill="hold"/>
                                        <p:tgtEl>
                                          <p:spTgt spid="37915"/>
                                        </p:tgtEl>
                                        <p:attrNameLst>
                                          <p:attrName>ppt_w</p:attrName>
                                        </p:attrNameLst>
                                      </p:cBhvr>
                                      <p:tavLst>
                                        <p:tav tm="0">
                                          <p:val>
                                            <p:fltVal val="0"/>
                                          </p:val>
                                        </p:tav>
                                        <p:tav tm="100000">
                                          <p:val>
                                            <p:strVal val="#ppt_w"/>
                                          </p:val>
                                        </p:tav>
                                      </p:tavLst>
                                    </p:anim>
                                    <p:anim calcmode="lin" valueType="num">
                                      <p:cBhvr>
                                        <p:cTn id="26"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918"/>
                                        </p:tgtEl>
                                        <p:attrNameLst>
                                          <p:attrName>style.visibility</p:attrName>
                                        </p:attrNameLst>
                                      </p:cBhvr>
                                      <p:to>
                                        <p:strVal val="visible"/>
                                      </p:to>
                                    </p:set>
                                    <p:anim calcmode="lin" valueType="num">
                                      <p:cBhvr>
                                        <p:cTn id="31" dur="500" fill="hold"/>
                                        <p:tgtEl>
                                          <p:spTgt spid="37918"/>
                                        </p:tgtEl>
                                        <p:attrNameLst>
                                          <p:attrName>ppt_w</p:attrName>
                                        </p:attrNameLst>
                                      </p:cBhvr>
                                      <p:tavLst>
                                        <p:tav tm="0">
                                          <p:val>
                                            <p:fltVal val="0"/>
                                          </p:val>
                                        </p:tav>
                                        <p:tav tm="100000">
                                          <p:val>
                                            <p:strVal val="#ppt_w"/>
                                          </p:val>
                                        </p:tav>
                                      </p:tavLst>
                                    </p:anim>
                                    <p:anim calcmode="lin" valueType="num">
                                      <p:cBhvr>
                                        <p:cTn id="32"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7916"/>
                                        </p:tgtEl>
                                        <p:attrNameLst>
                                          <p:attrName>style.visibility</p:attrName>
                                        </p:attrNameLst>
                                      </p:cBhvr>
                                      <p:to>
                                        <p:strVal val="visible"/>
                                      </p:to>
                                    </p:set>
                                    <p:anim calcmode="lin" valueType="num">
                                      <p:cBhvr>
                                        <p:cTn id="37" dur="500" fill="hold"/>
                                        <p:tgtEl>
                                          <p:spTgt spid="37916"/>
                                        </p:tgtEl>
                                        <p:attrNameLst>
                                          <p:attrName>ppt_w</p:attrName>
                                        </p:attrNameLst>
                                      </p:cBhvr>
                                      <p:tavLst>
                                        <p:tav tm="0">
                                          <p:val>
                                            <p:fltVal val="0"/>
                                          </p:val>
                                        </p:tav>
                                        <p:tav tm="100000">
                                          <p:val>
                                            <p:strVal val="#ppt_w"/>
                                          </p:val>
                                        </p:tav>
                                      </p:tavLst>
                                    </p:anim>
                                    <p:anim calcmode="lin" valueType="num">
                                      <p:cBhvr>
                                        <p:cTn id="38"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7919"/>
                                        </p:tgtEl>
                                        <p:attrNameLst>
                                          <p:attrName>style.visibility</p:attrName>
                                        </p:attrNameLst>
                                      </p:cBhvr>
                                      <p:to>
                                        <p:strVal val="visible"/>
                                      </p:to>
                                    </p:set>
                                    <p:anim calcmode="lin" valueType="num">
                                      <p:cBhvr>
                                        <p:cTn id="43" dur="500" fill="hold"/>
                                        <p:tgtEl>
                                          <p:spTgt spid="37919"/>
                                        </p:tgtEl>
                                        <p:attrNameLst>
                                          <p:attrName>ppt_w</p:attrName>
                                        </p:attrNameLst>
                                      </p:cBhvr>
                                      <p:tavLst>
                                        <p:tav tm="0">
                                          <p:val>
                                            <p:fltVal val="0"/>
                                          </p:val>
                                        </p:tav>
                                        <p:tav tm="100000">
                                          <p:val>
                                            <p:strVal val="#ppt_w"/>
                                          </p:val>
                                        </p:tav>
                                      </p:tavLst>
                                    </p:anim>
                                    <p:anim calcmode="lin" valueType="num">
                                      <p:cBhvr>
                                        <p:cTn id="44"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7920"/>
                                        </p:tgtEl>
                                        <p:attrNameLst>
                                          <p:attrName>style.visibility</p:attrName>
                                        </p:attrNameLst>
                                      </p:cBhvr>
                                      <p:to>
                                        <p:strVal val="visible"/>
                                      </p:to>
                                    </p:set>
                                    <p:animEffect transition="in" filter="checkerboard(across)">
                                      <p:cBhvr>
                                        <p:cTn id="49" dur="500"/>
                                        <p:tgtEl>
                                          <p:spTgt spid="3792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7923"/>
                                        </p:tgtEl>
                                        <p:attrNameLst>
                                          <p:attrName>style.visibility</p:attrName>
                                        </p:attrNameLst>
                                      </p:cBhvr>
                                      <p:to>
                                        <p:strVal val="visible"/>
                                      </p:to>
                                    </p:set>
                                    <p:animEffect transition="in" filter="checkerboard(across)">
                                      <p:cBhvr>
                                        <p:cTn id="54" dur="500"/>
                                        <p:tgtEl>
                                          <p:spTgt spid="3792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7926"/>
                                        </p:tgtEl>
                                        <p:attrNameLst>
                                          <p:attrName>style.visibility</p:attrName>
                                        </p:attrNameLst>
                                      </p:cBhvr>
                                      <p:to>
                                        <p:strVal val="visible"/>
                                      </p:to>
                                    </p:set>
                                    <p:animEffect transition="in" filter="checkerboard(across)">
                                      <p:cBhvr>
                                        <p:cTn id="59" dur="500"/>
                                        <p:tgtEl>
                                          <p:spTgt spid="3792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37921"/>
                                        </p:tgtEl>
                                        <p:attrNameLst>
                                          <p:attrName>style.visibility</p:attrName>
                                        </p:attrNameLst>
                                      </p:cBhvr>
                                      <p:to>
                                        <p:strVal val="visible"/>
                                      </p:to>
                                    </p:set>
                                    <p:animEffect transition="in" filter="checkerboard(across)">
                                      <p:cBhvr>
                                        <p:cTn id="64" dur="500"/>
                                        <p:tgtEl>
                                          <p:spTgt spid="3792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7924"/>
                                        </p:tgtEl>
                                        <p:attrNameLst>
                                          <p:attrName>style.visibility</p:attrName>
                                        </p:attrNameLst>
                                      </p:cBhvr>
                                      <p:to>
                                        <p:strVal val="visible"/>
                                      </p:to>
                                    </p:set>
                                    <p:animEffect transition="in" filter="checkerboard(across)">
                                      <p:cBhvr>
                                        <p:cTn id="69" dur="500"/>
                                        <p:tgtEl>
                                          <p:spTgt spid="379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37927"/>
                                        </p:tgtEl>
                                        <p:attrNameLst>
                                          <p:attrName>style.visibility</p:attrName>
                                        </p:attrNameLst>
                                      </p:cBhvr>
                                      <p:to>
                                        <p:strVal val="visible"/>
                                      </p:to>
                                    </p:set>
                                    <p:animEffect transition="in" filter="checkerboard(across)">
                                      <p:cBhvr>
                                        <p:cTn id="74" dur="500"/>
                                        <p:tgtEl>
                                          <p:spTgt spid="3792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7922"/>
                                        </p:tgtEl>
                                        <p:attrNameLst>
                                          <p:attrName>style.visibility</p:attrName>
                                        </p:attrNameLst>
                                      </p:cBhvr>
                                      <p:to>
                                        <p:strVal val="visible"/>
                                      </p:to>
                                    </p:set>
                                    <p:animEffect transition="in" filter="checkerboard(across)">
                                      <p:cBhvr>
                                        <p:cTn id="79" dur="500"/>
                                        <p:tgtEl>
                                          <p:spTgt spid="3792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7925"/>
                                        </p:tgtEl>
                                        <p:attrNameLst>
                                          <p:attrName>style.visibility</p:attrName>
                                        </p:attrNameLst>
                                      </p:cBhvr>
                                      <p:to>
                                        <p:strVal val="visible"/>
                                      </p:to>
                                    </p:set>
                                    <p:animEffect transition="in" filter="checkerboard(across)">
                                      <p:cBhvr>
                                        <p:cTn id="84" dur="500"/>
                                        <p:tgtEl>
                                          <p:spTgt spid="3792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7928"/>
                                        </p:tgtEl>
                                        <p:attrNameLst>
                                          <p:attrName>style.visibility</p:attrName>
                                        </p:attrNameLst>
                                      </p:cBhvr>
                                      <p:to>
                                        <p:strVal val="visible"/>
                                      </p:to>
                                    </p:set>
                                    <p:animEffect transition="in" filter="checkerboard(across)">
                                      <p:cBhvr>
                                        <p:cTn id="89" dur="500"/>
                                        <p:tgtEl>
                                          <p:spTgt spid="37928"/>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941"/>
                                        </p:tgtEl>
                                        <p:attrNameLst>
                                          <p:attrName>style.visibility</p:attrName>
                                        </p:attrNameLst>
                                      </p:cBhvr>
                                      <p:to>
                                        <p:strVal val="visible"/>
                                      </p:to>
                                    </p:set>
                                    <p:anim calcmode="lin" valueType="num">
                                      <p:cBhvr additive="base">
                                        <p:cTn id="94" dur="500" fill="hold"/>
                                        <p:tgtEl>
                                          <p:spTgt spid="37941"/>
                                        </p:tgtEl>
                                        <p:attrNameLst>
                                          <p:attrName>ppt_x</p:attrName>
                                        </p:attrNameLst>
                                      </p:cBhvr>
                                      <p:tavLst>
                                        <p:tav tm="0">
                                          <p:val>
                                            <p:strVal val="#ppt_x"/>
                                          </p:val>
                                        </p:tav>
                                        <p:tav tm="100000">
                                          <p:val>
                                            <p:strVal val="#ppt_x"/>
                                          </p:val>
                                        </p:tav>
                                      </p:tavLst>
                                    </p:anim>
                                    <p:anim calcmode="lin" valueType="num">
                                      <p:cBhvr additive="base">
                                        <p:cTn id="95"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7942"/>
                                        </p:tgtEl>
                                        <p:attrNameLst>
                                          <p:attrName>style.visibility</p:attrName>
                                        </p:attrNameLst>
                                      </p:cBhvr>
                                      <p:to>
                                        <p:strVal val="visible"/>
                                      </p:to>
                                    </p:set>
                                    <p:anim calcmode="lin" valueType="num">
                                      <p:cBhvr additive="base">
                                        <p:cTn id="100" dur="500" fill="hold"/>
                                        <p:tgtEl>
                                          <p:spTgt spid="37942"/>
                                        </p:tgtEl>
                                        <p:attrNameLst>
                                          <p:attrName>ppt_x</p:attrName>
                                        </p:attrNameLst>
                                      </p:cBhvr>
                                      <p:tavLst>
                                        <p:tav tm="0">
                                          <p:val>
                                            <p:strVal val="#ppt_x"/>
                                          </p:val>
                                        </p:tav>
                                        <p:tav tm="100000">
                                          <p:val>
                                            <p:strVal val="#ppt_x"/>
                                          </p:val>
                                        </p:tav>
                                      </p:tavLst>
                                    </p:anim>
                                    <p:anim calcmode="lin" valueType="num">
                                      <p:cBhvr additive="base">
                                        <p:cTn id="101"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Steadfast.</a:t>
            </a: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15229375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Think about it.</a:t>
            </a: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Who is the real boss of your life? </a:t>
            </a:r>
          </a:p>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How can you enthrone God as your true king? </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69368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386976" y="159026"/>
            <a:ext cx="8374809" cy="4062650"/>
          </a:xfrm>
          <a:prstGeom prst="rect">
            <a:avLst/>
          </a:prstGeom>
          <a:solidFill>
            <a:schemeClr val="bg2">
              <a:alpha val="74000"/>
            </a:schemeClr>
          </a:solidFill>
        </p:spPr>
        <p:txBody>
          <a:bodyPr wrap="none" rtlCol="0">
            <a:spAutoFit/>
          </a:bodyPr>
          <a:lstStyle/>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ea typeface="+mn-ea"/>
                <a:cs typeface="+mn-cs"/>
              </a:rPr>
              <a:t>Therefore, my beloved brothers, </a:t>
            </a:r>
          </a:p>
          <a:p>
            <a:pPr algn="ctr" defTabSz="457177" fontAlgn="auto">
              <a:spcBef>
                <a:spcPts val="0"/>
              </a:spcBef>
              <a:spcAft>
                <a:spcPts val="0"/>
              </a:spcAft>
            </a:pPr>
            <a:r>
              <a:rPr lang="en-GB" sz="6600" b="1">
                <a:solidFill>
                  <a:srgbClr val="1F497D">
                    <a:lumMod val="75000"/>
                  </a:srgbClr>
                </a:solidFill>
                <a:effectLst>
                  <a:glow rad="228600">
                    <a:prstClr val="white">
                      <a:alpha val="40000"/>
                    </a:prstClr>
                  </a:glow>
                </a:effectLst>
                <a:latin typeface="Arial Narrow" panose="020B0606020202030204" pitchFamily="34" charset="0"/>
                <a:ea typeface="+mn-ea"/>
                <a:cs typeface="+mn-cs"/>
              </a:rPr>
              <a:t>be steadfast,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ea typeface="+mn-ea"/>
                <a:cs typeface="+mn-cs"/>
              </a:rPr>
              <a:t>immovable, </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ea typeface="+mn-ea"/>
                <a:cs typeface="+mn-cs"/>
              </a:rPr>
              <a:t>always abounding in the work of the Lord,</a:t>
            </a: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ea typeface="+mn-ea"/>
                <a:cs typeface="+mn-cs"/>
              </a:rPr>
              <a:t> knowing that in the Lord your labour is not in vain.</a:t>
            </a:r>
          </a:p>
          <a:p>
            <a:pPr algn="ctr" defTabSz="457177" fontAlgn="auto">
              <a:spcBef>
                <a:spcPts val="0"/>
              </a:spcBef>
              <a:spcAft>
                <a:spcPts val="0"/>
              </a:spcAft>
            </a:pPr>
            <a:endParaRPr lang="en-GB" sz="3200" b="1">
              <a:solidFill>
                <a:srgbClr val="1F497D">
                  <a:lumMod val="75000"/>
                </a:srgbClr>
              </a:solidFill>
              <a:latin typeface="Arial Narrow" panose="020B0606020202030204" pitchFamily="34" charset="0"/>
              <a:ea typeface="+mn-ea"/>
              <a:cs typeface="+mn-cs"/>
            </a:endParaRPr>
          </a:p>
          <a:p>
            <a:pPr algn="ctr" defTabSz="457177" fontAlgn="auto">
              <a:spcBef>
                <a:spcPts val="0"/>
              </a:spcBef>
              <a:spcAft>
                <a:spcPts val="0"/>
              </a:spcAft>
            </a:pPr>
            <a:r>
              <a:rPr lang="en-GB" sz="3200" b="1">
                <a:solidFill>
                  <a:srgbClr val="1F497D">
                    <a:lumMod val="75000"/>
                  </a:srgbClr>
                </a:solidFill>
                <a:latin typeface="Arial Narrow" panose="020B0606020202030204" pitchFamily="34" charset="0"/>
                <a:ea typeface="+mn-ea"/>
                <a:cs typeface="+mn-cs"/>
              </a:rPr>
              <a:t> 1 Corinthians 15:58</a:t>
            </a:r>
          </a:p>
        </p:txBody>
      </p:sp>
    </p:spTree>
    <p:extLst>
      <p:ext uri="{BB962C8B-B14F-4D97-AF65-F5344CB8AC3E}">
        <p14:creationId xmlns:p14="http://schemas.microsoft.com/office/powerpoint/2010/main" val="12904673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199779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171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29781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039" r="25952" b="3973"/>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17604832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Israel's incomplete occupation of Canaan led to the need for judges (1:1–2:5). </a:t>
            </a:r>
          </a:p>
        </p:txBody>
      </p:sp>
    </p:spTree>
    <p:extLst>
      <p:ext uri="{BB962C8B-B14F-4D97-AF65-F5344CB8AC3E}">
        <p14:creationId xmlns:p14="http://schemas.microsoft.com/office/powerpoint/2010/main" val="12569760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en-US" sz="3600" kern="1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Judges</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Singapore Bible College</a:t>
            </a: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52745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Judges</a:t>
            </a: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Tw Cen MT"/>
            </a:endParaRPr>
          </a:p>
        </p:txBody>
      </p:sp>
    </p:spTree>
    <p:extLst>
      <p:ext uri="{BB962C8B-B14F-4D97-AF65-F5344CB8AC3E}">
        <p14:creationId xmlns:p14="http://schemas.microsoft.com/office/powerpoint/2010/main" val="41239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Arrived in Singapore 17 March 1953</a:t>
            </a:r>
          </a:p>
        </p:txBody>
      </p:sp>
    </p:spTree>
    <p:extLst>
      <p:ext uri="{BB962C8B-B14F-4D97-AF65-F5344CB8AC3E}">
        <p14:creationId xmlns:p14="http://schemas.microsoft.com/office/powerpoint/2010/main" val="354086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a:t>
            </a:r>
          </a:p>
        </p:txBody>
      </p:sp>
    </p:spTree>
    <p:extLst>
      <p:ext uri="{BB962C8B-B14F-4D97-AF65-F5344CB8AC3E}">
        <p14:creationId xmlns:p14="http://schemas.microsoft.com/office/powerpoint/2010/main" val="382950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4572001" cy="1369763"/>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Grades for the Tribes of Israel</a:t>
            </a: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Judges 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Levites</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endParaRP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a:r>
              <a:rPr lang="en-US" sz="4400" b="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A</a:t>
            </a:r>
            <a:endParaRPr lang="en-US" sz="4400" b="1" cap="none" spc="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a:r>
              <a:rPr lang="en-US" sz="44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a:t>
            </a:r>
          </a:p>
        </p:txBody>
      </p:sp>
    </p:spTree>
    <p:extLst>
      <p:ext uri="{BB962C8B-B14F-4D97-AF65-F5344CB8AC3E}">
        <p14:creationId xmlns:p14="http://schemas.microsoft.com/office/powerpoint/2010/main" val="40073183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Failure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817878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Failure Under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the Theocracy</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Tree>
    <p:extLst>
      <p:ext uri="{BB962C8B-B14F-4D97-AF65-F5344CB8AC3E}">
        <p14:creationId xmlns:p14="http://schemas.microsoft.com/office/powerpoint/2010/main" val="3185619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In those days Israel had no king;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everyone did as he saw fit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(what was right in his own eyes)</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Judges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897886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2</a:t>
            </a:r>
          </a:p>
        </p:txBody>
      </p:sp>
    </p:spTree>
    <p:extLst>
      <p:ext uri="{BB962C8B-B14F-4D97-AF65-F5344CB8AC3E}">
        <p14:creationId xmlns:p14="http://schemas.microsoft.com/office/powerpoint/2010/main" val="1349519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6981" name="Text Box 5"/>
          <p:cNvSpPr txBox="1">
            <a:spLocks noChangeArrowheads="1"/>
          </p:cNvSpPr>
          <p:nvPr/>
        </p:nvSpPr>
        <p:spPr bwMode="auto">
          <a:xfrm>
            <a:off x="990600" y="3962400"/>
            <a:ext cx="1312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BAAL</a:t>
            </a:r>
          </a:p>
        </p:txBody>
      </p:sp>
      <p:sp>
        <p:nvSpPr>
          <p:cNvPr id="126982" name="Text Box 6"/>
          <p:cNvSpPr txBox="1">
            <a:spLocks noChangeArrowheads="1"/>
          </p:cNvSpPr>
          <p:nvPr/>
        </p:nvSpPr>
        <p:spPr bwMode="auto">
          <a:xfrm>
            <a:off x="5105400" y="2971800"/>
            <a:ext cx="16970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DAGON</a:t>
            </a: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4" name="Text Box 8"/>
          <p:cNvSpPr txBox="1">
            <a:spLocks noChangeArrowheads="1"/>
          </p:cNvSpPr>
          <p:nvPr/>
        </p:nvSpPr>
        <p:spPr bwMode="auto">
          <a:xfrm>
            <a:off x="8229600" y="381000"/>
            <a:ext cx="503238"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S</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a:p>
            <a:pPr eaLnBrk="1" hangingPunct="1"/>
            <a:r>
              <a:rPr lang="en-US" sz="3200" b="1">
                <a:solidFill>
                  <a:srgbClr val="FFFF00"/>
                </a:solidFill>
                <a:latin typeface="Arial" charset="0"/>
                <a:cs typeface="Arial" charset="0"/>
              </a:rPr>
              <a:t>A</a:t>
            </a:r>
          </a:p>
          <a:p>
            <a:pPr eaLnBrk="1" hangingPunct="1"/>
            <a:r>
              <a:rPr lang="en-US" sz="3200" b="1">
                <a:solidFill>
                  <a:srgbClr val="FFFF00"/>
                </a:solidFill>
                <a:latin typeface="Arial" charset="0"/>
                <a:cs typeface="Arial" charset="0"/>
              </a:rPr>
              <a:t>R</a:t>
            </a:r>
          </a:p>
          <a:p>
            <a:pPr eaLnBrk="1" hangingPunct="1"/>
            <a:r>
              <a:rPr lang="en-US" sz="3200" b="1">
                <a:solidFill>
                  <a:srgbClr val="FFFF00"/>
                </a:solidFill>
                <a:latin typeface="Arial" charset="0"/>
                <a:cs typeface="Arial" charset="0"/>
              </a:rPr>
              <a:t>O</a:t>
            </a:r>
          </a:p>
          <a:p>
            <a:pPr eaLnBrk="1" hangingPunct="1"/>
            <a:r>
              <a:rPr lang="en-US" sz="3200" b="1">
                <a:solidFill>
                  <a:srgbClr val="FFFF00"/>
                </a:solidFill>
                <a:latin typeface="Arial" charset="0"/>
                <a:cs typeface="Arial" charset="0"/>
              </a:rPr>
              <a:t>T</a:t>
            </a:r>
          </a:p>
          <a:p>
            <a:pPr eaLnBrk="1" hangingPunct="1"/>
            <a:r>
              <a:rPr lang="en-US" sz="3200" b="1">
                <a:solidFill>
                  <a:srgbClr val="FFFF00"/>
                </a:solidFill>
                <a:latin typeface="Arial" charset="0"/>
                <a:cs typeface="Arial" charset="0"/>
              </a:rPr>
              <a:t>H</a:t>
            </a:r>
          </a:p>
        </p:txBody>
      </p:sp>
      <p:sp>
        <p:nvSpPr>
          <p:cNvPr id="111624" name="Title 8"/>
          <p:cNvSpPr>
            <a:spLocks noGrp="1"/>
          </p:cNvSpPr>
          <p:nvPr>
            <p:ph type="title" idx="4294967295"/>
          </p:nvPr>
        </p:nvSpPr>
        <p:spPr/>
        <p:txBody>
          <a:bodyPr/>
          <a:lstStyle/>
          <a:p>
            <a:pPr>
              <a:defRPr/>
            </a:pPr>
            <a:r>
              <a:rPr lang="en-US" b="1" dirty="0">
                <a:solidFill>
                  <a:srgbClr val="FFFFFF"/>
                </a:solidFill>
                <a:effectLst>
                  <a:glow rad="177800">
                    <a:schemeClr val="tx1"/>
                  </a:glow>
                </a:effectLst>
                <a:latin typeface="Arial" charset="0"/>
                <a:ea typeface="ＭＳ Ｐゴシック" charset="0"/>
              </a:rPr>
              <a:t>False Gods of the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577850"/>
          </a:xfrm>
          <a:prstGeom prst="rect">
            <a:avLst/>
          </a:prstGeom>
          <a:noFill/>
          <a:ln w="9525">
            <a:noFill/>
            <a:miter lim="800000"/>
            <a:headEnd/>
            <a:tailEnd/>
          </a:ln>
        </p:spPr>
        <p:txBody>
          <a:bodyPr>
            <a:spAutoFit/>
          </a:bodyPr>
          <a:lstStyle/>
          <a:p>
            <a:pPr>
              <a:spcBef>
                <a:spcPct val="50000"/>
              </a:spcBef>
              <a:defRPr/>
            </a:pPr>
            <a:r>
              <a:rPr lang="en-US" sz="1050" dirty="0">
                <a:solidFill>
                  <a:srgbClr val="FFFF00"/>
                </a:solidFill>
                <a:latin typeface="Arial" pitchFamily="-111" charset="0"/>
                <a:ea typeface="+mn-ea"/>
                <a:cs typeface="+mn-cs"/>
              </a:rPr>
              <a:t>+Taken from Nelsons 3D-M Jenkins, S. 1997, c1985. Nelson</a:t>
            </a:r>
            <a:r>
              <a:rPr lang="uk-UA" sz="1050" dirty="0">
                <a:solidFill>
                  <a:srgbClr val="FFFF00"/>
                </a:solidFill>
                <a:latin typeface="Arial" pitchFamily="-111" charset="0"/>
                <a:ea typeface="+mn-ea"/>
                <a:cs typeface="+mn-cs"/>
              </a:rPr>
              <a:t>'</a:t>
            </a:r>
            <a:r>
              <a:rPr lang="en-US" sz="1050" dirty="0">
                <a:solidFill>
                  <a:srgbClr val="FFFF00"/>
                </a:solidFill>
                <a:latin typeface="Arial" pitchFamily="-111"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a:solidFill>
                  <a:srgbClr val="FFFF00"/>
                </a:solidFill>
                <a:latin typeface="Arial" charset="0"/>
              </a:rPr>
              <a:t>Israel was surrounded by enemies that the Lord raised up against them.</a:t>
            </a:r>
            <a:endParaRPr lang="en-US">
              <a:solidFill>
                <a:srgbClr val="FFFF00"/>
              </a:solidFill>
              <a:latin typeface="Arial" charset="0"/>
            </a:endParaRPr>
          </a:p>
        </p:txBody>
      </p:sp>
      <p:sp>
        <p:nvSpPr>
          <p:cNvPr id="193540" name="Title 5"/>
          <p:cNvSpPr>
            <a:spLocks noGrp="1"/>
          </p:cNvSpPr>
          <p:nvPr>
            <p:ph type="title" idx="4294967295"/>
          </p:nvPr>
        </p:nvSpPr>
        <p:spPr>
          <a:xfrm>
            <a:off x="5410200" y="609600"/>
            <a:ext cx="3733800" cy="2667000"/>
          </a:xfrm>
        </p:spPr>
        <p:txBody>
          <a:bodyPr/>
          <a:lstStyle/>
          <a:p>
            <a:r>
              <a:rPr lang="en-US" sz="3200" b="1">
                <a:solidFill>
                  <a:srgbClr val="FFFF00"/>
                </a:solidFill>
                <a:latin typeface="Arial" charset="0"/>
                <a:ea typeface="ＭＳ Ｐゴシック" charset="0"/>
                <a:cs typeface="ＭＳ Ｐゴシック" charset="0"/>
              </a:rPr>
              <a:t>The Consequence of Breaking the Mosaic Covenant</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Disobeying the L</a:t>
            </a:r>
            <a:r>
              <a:rPr lang="en-US" sz="4000" b="1" dirty="0">
                <a:effectLst>
                  <a:glow rad="127000">
                    <a:schemeClr val="tx1"/>
                  </a:glow>
                </a:effectLst>
                <a:latin typeface="Arial" charset="0"/>
                <a:ea typeface="ＭＳ Ｐゴシック" charset="0"/>
                <a:cs typeface="ＭＳ Ｐゴシック" charset="0"/>
              </a:rPr>
              <a:t>ORD</a:t>
            </a:r>
            <a:r>
              <a:rPr lang="en-US" b="1" dirty="0">
                <a:effectLst>
                  <a:glow rad="127000">
                    <a:schemeClr val="tx1"/>
                  </a:glow>
                </a:effectLst>
                <a:latin typeface="Arial" charset="0"/>
                <a:ea typeface="ＭＳ Ｐゴシック" charset="0"/>
                <a:cs typeface="ＭＳ Ｐゴシック" charset="0"/>
              </a:rPr>
              <a:t> as king leads to trouble. </a:t>
            </a:r>
          </a:p>
        </p:txBody>
      </p:sp>
    </p:spTree>
    <p:extLst>
      <p:ext uri="{BB962C8B-B14F-4D97-AF65-F5344CB8AC3E}">
        <p14:creationId xmlns:p14="http://schemas.microsoft.com/office/powerpoint/2010/main" val="200731124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1 April 1925—13 October 2017</a:t>
            </a:r>
          </a:p>
        </p:txBody>
      </p:sp>
    </p:spTree>
    <p:extLst>
      <p:ext uri="{BB962C8B-B14F-4D97-AF65-F5344CB8AC3E}">
        <p14:creationId xmlns:p14="http://schemas.microsoft.com/office/powerpoint/2010/main" val="57892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Relativism</a:t>
            </a: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chemeClr val="bg1"/>
                </a:solidFill>
                <a:latin typeface="Arial Narrow" charset="0"/>
                <a:cs typeface="Arial Narrow" charset="0"/>
              </a:rPr>
              <a:t>SAYS GAYS NEED TO ACCEPT JESUS CHRIST TO GET TO HEAVEN</a:t>
            </a: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chemeClr val="bg1"/>
                </a:solidFill>
                <a:latin typeface="Arial Narrow" charset="0"/>
                <a:cs typeface="Arial Narrow" charset="0"/>
              </a:rPr>
              <a:t>ORDERS GAYS HANGED, BEHEADED, STONED &amp; BURNED ALIVE</a:t>
            </a: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chemeClr val="bg1"/>
                </a:solidFill>
                <a:latin typeface="Arial Narrow" charset="0"/>
                <a:cs typeface="Arial Narrow" charset="0"/>
              </a:rPr>
              <a:t>LIBERALS DEMAND HE BE CENSORED</a:t>
            </a: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solidFill>
                  <a:schemeClr val="bg1"/>
                </a:solidFill>
                <a:latin typeface="Arial Narrow" charset="0"/>
                <a:cs typeface="Arial Narrow" charset="0"/>
              </a:rPr>
              <a:t>INVITED TO SPEAK AT COLUMBIA UNIV., USA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Because there absolutely are no absolutes.</a:t>
            </a: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Times"/>
                <a:ea typeface="ＭＳ Ｐゴシック" charset="0"/>
                <a:cs typeface="Times"/>
              </a:rPr>
              <a:t>RELATIVISM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solidFill>
                  <a:srgbClr val="FFFFFF"/>
                </a:solidFill>
                <a:effectLst>
                  <a:glow rad="127000">
                    <a:srgbClr val="000000"/>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26710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3039" r="25952" b="3973"/>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Incomplete obedience plants the seeds for </a:t>
            </a:r>
            <a:r>
              <a:rPr lang="en-US" sz="4800" b="1" dirty="0">
                <a:solidFill>
                  <a:srgbClr val="FFFF00"/>
                </a:solidFill>
                <a:effectLst>
                  <a:glow rad="127000">
                    <a:schemeClr val="tx1"/>
                  </a:glow>
                </a:effectLst>
                <a:latin typeface="Arial" charset="0"/>
                <a:ea typeface="ＭＳ Ｐゴシック" charset="0"/>
                <a:cs typeface="ＭＳ Ｐゴシック" charset="0"/>
              </a:rPr>
              <a:t>failure</a:t>
            </a:r>
            <a:r>
              <a:rPr lang="en-US" sz="48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349231990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548"/>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Relativism leads to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of sin (3–16).</a:t>
            </a:r>
          </a:p>
        </p:txBody>
      </p:sp>
    </p:spTree>
    <p:extLst>
      <p:ext uri="{BB962C8B-B14F-4D97-AF65-F5344CB8AC3E}">
        <p14:creationId xmlns:p14="http://schemas.microsoft.com/office/powerpoint/2010/main" val="23089877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Judges tried to stop Israel’s cycles of sin to show that God’s absolute standards were better than Israel’s relative standards (2:6–16:31). </a:t>
            </a:r>
          </a:p>
        </p:txBody>
      </p:sp>
    </p:spTree>
    <p:extLst>
      <p:ext uri="{BB962C8B-B14F-4D97-AF65-F5344CB8AC3E}">
        <p14:creationId xmlns:p14="http://schemas.microsoft.com/office/powerpoint/2010/main" val="4705329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Cycle Repeated in Judges</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a:solidFill>
                  <a:srgbClr val="FFFFFF"/>
                </a:solidFill>
                <a:latin typeface="Arial" charset="0"/>
                <a:cs typeface="Arial" charset="0"/>
              </a:rPr>
              <a:t>5 Silence</a:t>
            </a: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40" name="Picture 14" descr="cycle-ro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rPr>
              <a:t>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were the judges from?</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51" name="Text Box 8"/>
          <p:cNvSpPr txBox="1">
            <a:spLocks noChangeArrowheads="1"/>
          </p:cNvSpPr>
          <p:nvPr/>
        </p:nvSpPr>
        <p:spPr bwMode="auto">
          <a:xfrm>
            <a:off x="2771800" y="3645024"/>
            <a:ext cx="954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
        <p:nvSpPr>
          <p:cNvPr id="56" name="Text Box 16"/>
          <p:cNvSpPr txBox="1">
            <a:spLocks noChangeArrowheads="1"/>
          </p:cNvSpPr>
          <p:nvPr/>
        </p:nvSpPr>
        <p:spPr bwMode="auto">
          <a:xfrm>
            <a:off x="2411760" y="3284984"/>
            <a:ext cx="143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57" name="Text Box 17"/>
          <p:cNvSpPr txBox="1">
            <a:spLocks noChangeArrowheads="1"/>
          </p:cNvSpPr>
          <p:nvPr/>
        </p:nvSpPr>
        <p:spPr bwMode="auto">
          <a:xfrm>
            <a:off x="3491880" y="1628800"/>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
        <p:nvSpPr>
          <p:cNvPr id="61" name="Text Box 23"/>
          <p:cNvSpPr txBox="1">
            <a:spLocks noChangeArrowheads="1"/>
          </p:cNvSpPr>
          <p:nvPr/>
        </p:nvSpPr>
        <p:spPr bwMode="auto">
          <a:xfrm>
            <a:off x="2483768" y="2924944"/>
            <a:ext cx="1741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
        <p:nvSpPr>
          <p:cNvPr id="63" name="Text Box 26"/>
          <p:cNvSpPr txBox="1">
            <a:spLocks noChangeArrowheads="1"/>
          </p:cNvSpPr>
          <p:nvPr/>
        </p:nvSpPr>
        <p:spPr bwMode="auto">
          <a:xfrm>
            <a:off x="2699792" y="2348880"/>
            <a:ext cx="79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
        <p:nvSpPr>
          <p:cNvPr id="65" name="Text Box 29"/>
          <p:cNvSpPr txBox="1">
            <a:spLocks noChangeArrowheads="1"/>
          </p:cNvSpPr>
          <p:nvPr/>
        </p:nvSpPr>
        <p:spPr bwMode="auto">
          <a:xfrm>
            <a:off x="4211960" y="1988840"/>
            <a:ext cx="731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
        <p:nvSpPr>
          <p:cNvPr id="67" name="Text Box 32"/>
          <p:cNvSpPr txBox="1">
            <a:spLocks noChangeArrowheads="1"/>
          </p:cNvSpPr>
          <p:nvPr/>
        </p:nvSpPr>
        <p:spPr bwMode="auto">
          <a:xfrm>
            <a:off x="3841949" y="2662064"/>
            <a:ext cx="1552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69" name="Text Box 35"/>
          <p:cNvSpPr txBox="1">
            <a:spLocks noChangeArrowheads="1"/>
          </p:cNvSpPr>
          <p:nvPr/>
        </p:nvSpPr>
        <p:spPr bwMode="auto">
          <a:xfrm>
            <a:off x="2699792" y="4437112"/>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
        <p:nvSpPr>
          <p:cNvPr id="71" name="Text Box 38"/>
          <p:cNvSpPr txBox="1">
            <a:spLocks noChangeArrowheads="1"/>
          </p:cNvSpPr>
          <p:nvPr/>
        </p:nvSpPr>
        <p:spPr bwMode="auto">
          <a:xfrm>
            <a:off x="2555776" y="1628800"/>
            <a:ext cx="850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
        <p:nvSpPr>
          <p:cNvPr id="73" name="Text Box 41"/>
          <p:cNvSpPr txBox="1">
            <a:spLocks noChangeArrowheads="1"/>
          </p:cNvSpPr>
          <p:nvPr/>
        </p:nvSpPr>
        <p:spPr bwMode="auto">
          <a:xfrm>
            <a:off x="2627784" y="2636912"/>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Abdon</a:t>
            </a:r>
          </a:p>
        </p:txBody>
      </p:sp>
      <p:sp>
        <p:nvSpPr>
          <p:cNvPr id="74" name="Text Box 43"/>
          <p:cNvSpPr txBox="1">
            <a:spLocks noChangeArrowheads="1"/>
          </p:cNvSpPr>
          <p:nvPr/>
        </p:nvSpPr>
        <p:spPr bwMode="auto">
          <a:xfrm>
            <a:off x="1763688" y="4077072"/>
            <a:ext cx="1382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
        <p:nvSpPr>
          <p:cNvPr id="53" name="Text Box 11"/>
          <p:cNvSpPr txBox="1">
            <a:spLocks noChangeArrowheads="1"/>
          </p:cNvSpPr>
          <p:nvPr/>
        </p:nvSpPr>
        <p:spPr bwMode="auto">
          <a:xfrm>
            <a:off x="2627784" y="1124744"/>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3</a:t>
            </a:r>
          </a:p>
        </p:txBody>
      </p:sp>
    </p:spTree>
    <p:extLst>
      <p:ext uri="{BB962C8B-B14F-4D97-AF65-F5344CB8AC3E}">
        <p14:creationId xmlns:p14="http://schemas.microsoft.com/office/powerpoint/2010/main" val="142109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spTree>
    <p:extLst>
      <p:ext uri="{BB962C8B-B14F-4D97-AF65-F5344CB8AC3E}">
        <p14:creationId xmlns:p14="http://schemas.microsoft.com/office/powerpoint/2010/main" val="4219227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en-US" sz="2000" b="1" kern="10" normalizeH="1">
                <a:ln w="9525">
                  <a:solidFill>
                    <a:srgbClr val="000000"/>
                  </a:solidFill>
                  <a:round/>
                  <a:headEnd/>
                  <a:tailEnd/>
                </a:ln>
                <a:solidFill>
                  <a:srgbClr val="FFFFFF"/>
                </a:solidFill>
                <a:effectLst>
                  <a:glow rad="101600">
                    <a:schemeClr val="tx1">
                      <a:alpha val="75000"/>
                    </a:schemeClr>
                  </a:glow>
                </a:effectLst>
                <a:latin typeface="Arial"/>
                <a:ea typeface="Arial"/>
                <a:cs typeface="Arial"/>
              </a:rPr>
              <a:t>Philistines</a:t>
            </a: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Moabites</a:t>
            </a: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Ammonites</a:t>
            </a: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Amalekites</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Canaanites</a:t>
            </a: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Jebusites</a:t>
            </a: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Amorites</a:t>
            </a: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Sidonians</a:t>
            </a:r>
          </a:p>
        </p:txBody>
      </p:sp>
      <p:sp>
        <p:nvSpPr>
          <p:cNvPr id="185354" name="WordArt 12"/>
          <p:cNvSpPr>
            <a:spLocks noChangeArrowheads="1" noChangeShapeType="1" noTextEdit="1"/>
          </p:cNvSpPr>
          <p:nvPr/>
        </p:nvSpPr>
        <p:spPr bwMode="auto">
          <a:xfrm>
            <a:off x="3657600" y="72844"/>
            <a:ext cx="838200" cy="59055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Mesopo</a:t>
            </a:r>
          </a:p>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tamians</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Edomites</a:t>
            </a: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Perizzites</a:t>
            </a: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Hivites</a:t>
            </a: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pt-BR"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A   m   o   r   i   t   e   s</a:t>
            </a:r>
            <a:endPar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en-US" sz="2000" b="1" kern="10">
                <a:ln w="9525">
                  <a:solidFill>
                    <a:srgbClr val="000000"/>
                  </a:solidFill>
                  <a:round/>
                  <a:headEnd/>
                  <a:tailEnd/>
                </a:ln>
                <a:solidFill>
                  <a:srgbClr val="FFFFFF"/>
                </a:solidFill>
                <a:effectLst>
                  <a:glow rad="101600">
                    <a:schemeClr val="tx1">
                      <a:alpha val="75000"/>
                    </a:schemeClr>
                  </a:glow>
                </a:effectLst>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en-US" sz="3200" b="1">
                <a:solidFill>
                  <a:schemeClr val="bg1"/>
                </a:solidFill>
                <a:latin typeface="Arial" charset="0"/>
                <a:ea typeface="ＭＳ Ｐゴシック" charset="0"/>
              </a:rPr>
              <a:t>Enemies in Canaan During the Judges (3:5)</a:t>
            </a:r>
            <a:endParaRPr lang="en-US" b="1">
              <a:solidFill>
                <a:schemeClr val="bg1"/>
              </a:solidFill>
              <a:latin typeface="Arial" charset="0"/>
              <a:ea typeface="ＭＳ Ｐゴシック" charset="0"/>
            </a:endParaRPr>
          </a:p>
        </p:txBody>
      </p:sp>
    </p:spTree>
    <p:extLst>
      <p:ext uri="{BB962C8B-B14F-4D97-AF65-F5344CB8AC3E}">
        <p14:creationId xmlns:p14="http://schemas.microsoft.com/office/powerpoint/2010/main" val="3816794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Othniel judge (3:7-11)?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244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Othniel</a:t>
            </a:r>
          </a:p>
        </p:txBody>
      </p:sp>
      <p:sp>
        <p:nvSpPr>
          <p:cNvPr id="21" name="Text Box 7"/>
          <p:cNvSpPr txBox="1">
            <a:spLocks noChangeArrowheads="1"/>
          </p:cNvSpPr>
          <p:nvPr/>
        </p:nvSpPr>
        <p:spPr bwMode="auto">
          <a:xfrm>
            <a:off x="2545757" y="2276753"/>
            <a:ext cx="12570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glow rad="279400">
                    <a:srgbClr val="000000">
                      <a:alpha val="98000"/>
                    </a:srgbClr>
                  </a:glow>
                </a:effectLst>
                <a:latin typeface="Arial" charset="0"/>
                <a:cs typeface="Arial" charset="0"/>
              </a:rPr>
              <a:t>All </a:t>
            </a:r>
            <a:br>
              <a:rPr lang="en-US" sz="3200" b="1" dirty="0">
                <a:solidFill>
                  <a:srgbClr val="FFFFFF"/>
                </a:solidFill>
                <a:effectLst>
                  <a:glow rad="279400">
                    <a:srgbClr val="000000">
                      <a:alpha val="98000"/>
                    </a:srgbClr>
                  </a:glow>
                </a:effectLst>
                <a:latin typeface="Arial" charset="0"/>
                <a:cs typeface="Arial" charset="0"/>
              </a:rPr>
            </a:br>
            <a:r>
              <a:rPr lang="en-US" sz="3200" b="1" dirty="0">
                <a:solidFill>
                  <a:srgbClr val="FFFFFF"/>
                </a:solidFill>
                <a:effectLst>
                  <a:glow rad="279400">
                    <a:srgbClr val="000000">
                      <a:alpha val="98000"/>
                    </a:srgbClr>
                  </a:glow>
                </a:effectLst>
                <a:latin typeface="Arial" charset="0"/>
                <a:cs typeface="Arial" charset="0"/>
              </a:rPr>
              <a:t>Israel</a:t>
            </a: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492683" y="77458"/>
            <a:ext cx="30747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Cushan-Rishathaim</a:t>
            </a: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Ehud judge (3:12-30)?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98822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Moab</a:t>
            </a: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9540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Ehud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rotWithShape="1">
          <a:blip r:embed="rId3">
            <a:extLst>
              <a:ext uri="{28A0092B-C50C-407E-A947-70E740481C1C}">
                <a14:useLocalDpi xmlns:a14="http://schemas.microsoft.com/office/drawing/2010/main"/>
              </a:ext>
            </a:extLst>
          </a:blip>
          <a:srcRect l="6281"/>
          <a:stretch/>
        </p:blipFill>
        <p:spPr bwMode="auto">
          <a:xfrm>
            <a:off x="0" y="-26988"/>
            <a:ext cx="9144000" cy="689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en-US" sz="3600" b="1" kern="1200" dirty="0">
                <a:solidFill>
                  <a:schemeClr val="bg1"/>
                </a:solidFill>
                <a:effectLst>
                  <a:glow rad="152400">
                    <a:schemeClr val="tx1"/>
                  </a:glow>
                </a:effectLst>
                <a:ea typeface="ＭＳ Ｐゴシック"/>
              </a:rPr>
              <a:t>Ehud</a:t>
            </a:r>
            <a:endParaRPr lang="en-US" sz="5400" dirty="0">
              <a:solidFill>
                <a:schemeClr val="bg1"/>
              </a:solidFill>
              <a:effectLst>
                <a:glow rad="152400">
                  <a:schemeClr val="tx1"/>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Shamgar judge (3:30)?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Shamgar</a:t>
            </a: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After Ehud, Shamgar son of Anath rescued Israel. He once killed 600 Philistines with an ox goad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2" name="Text Box 43"/>
          <p:cNvSpPr txBox="1">
            <a:spLocks noChangeArrowheads="1"/>
          </p:cNvSpPr>
          <p:nvPr/>
        </p:nvSpPr>
        <p:spPr bwMode="auto">
          <a:xfrm rot="18438633">
            <a:off x="671668" y="4820921"/>
            <a:ext cx="172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Philistines</a:t>
            </a:r>
          </a:p>
        </p:txBody>
      </p:sp>
    </p:spTree>
    <p:extLst>
      <p:ext uri="{BB962C8B-B14F-4D97-AF65-F5344CB8AC3E}">
        <p14:creationId xmlns:p14="http://schemas.microsoft.com/office/powerpoint/2010/main" val="380689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4</a:t>
            </a:r>
          </a:p>
        </p:txBody>
      </p:sp>
    </p:spTree>
    <p:extLst>
      <p:ext uri="{BB962C8B-B14F-4D97-AF65-F5344CB8AC3E}">
        <p14:creationId xmlns:p14="http://schemas.microsoft.com/office/powerpoint/2010/main" val="4168338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 &amp; Barak</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Deborah &amp; Barak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6" name="Text Box 16"/>
          <p:cNvSpPr txBox="1">
            <a:spLocks noChangeArrowheads="1"/>
          </p:cNvSpPr>
          <p:nvPr/>
        </p:nvSpPr>
        <p:spPr bwMode="auto">
          <a:xfrm>
            <a:off x="2411760" y="3543101"/>
            <a:ext cx="143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Deborah</a:t>
            </a: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10398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Barak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sz="3600" b="1" kern="1200" dirty="0">
                <a:solidFill>
                  <a:schemeClr val="bg1"/>
                </a:solidFill>
                <a:effectLst>
                  <a:glow rad="152400">
                    <a:schemeClr val="tx1"/>
                  </a:glow>
                </a:effectLst>
                <a:ea typeface="ＭＳ Ｐゴシック"/>
              </a:rPr>
              <a:t>10,000 Israelite men defeated 900 Canaanite chariots (Judges 4:3,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1186909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5</a:t>
            </a:r>
          </a:p>
        </p:txBody>
      </p:sp>
    </p:spTree>
    <p:extLst>
      <p:ext uri="{BB962C8B-B14F-4D97-AF65-F5344CB8AC3E}">
        <p14:creationId xmlns:p14="http://schemas.microsoft.com/office/powerpoint/2010/main" val="178237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a:stretch>
            <a:fillRect/>
          </a:stretch>
        </p:blipFill>
        <p:spPr>
          <a:xfrm>
            <a:off x="1917700" y="0"/>
            <a:ext cx="5302266" cy="6858000"/>
          </a:xfrm>
          <a:prstGeom prst="rect">
            <a:avLst/>
          </a:prstGeom>
        </p:spPr>
      </p:pic>
    </p:spTree>
    <p:extLst>
      <p:ext uri="{BB962C8B-B14F-4D97-AF65-F5344CB8AC3E}">
        <p14:creationId xmlns:p14="http://schemas.microsoft.com/office/powerpoint/2010/main" val="1127286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en-US" sz="3600" b="1" kern="1200" dirty="0">
                <a:solidFill>
                  <a:schemeClr val="bg1"/>
                </a:solidFill>
                <a:effectLst>
                  <a:glow rad="152400">
                    <a:schemeClr val="tx1"/>
                  </a:glow>
                </a:effectLst>
                <a:ea typeface="ＭＳ Ｐゴシック"/>
              </a:rPr>
              <a:t>Deborah's Song (Judges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2841226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6</a:t>
            </a:r>
          </a:p>
        </p:txBody>
      </p:sp>
    </p:spTree>
    <p:extLst>
      <p:ext uri="{BB962C8B-B14F-4D97-AF65-F5344CB8AC3E}">
        <p14:creationId xmlns:p14="http://schemas.microsoft.com/office/powerpoint/2010/main" val="2810492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Gideon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1244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Gideon</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en-US" sz="3600" b="1" kern="1200" dirty="0">
                <a:solidFill>
                  <a:schemeClr val="bg1"/>
                </a:solidFill>
                <a:effectLst>
                  <a:glow rad="152400">
                    <a:schemeClr val="tx1"/>
                  </a:glow>
                </a:effectLst>
                <a:ea typeface="ＭＳ Ｐゴシック"/>
              </a:rPr>
              <a:t>God Called Gideon</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7591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Gideon thanks God for the miracle of the dew</a:t>
            </a:r>
            <a:r>
              <a:rPr lang="ru-RU" sz="4000" b="1" kern="1200" dirty="0">
                <a:solidFill>
                  <a:schemeClr val="bg1"/>
                </a:solidFill>
                <a:effectLst>
                  <a:glow rad="152400">
                    <a:schemeClr val="tx1"/>
                  </a:glow>
                </a:effectLst>
                <a:ea typeface="ＭＳ Ｐゴシック"/>
              </a:rPr>
              <a:t>"</a:t>
            </a:r>
            <a:r>
              <a:rPr lang="en-US" sz="4000" b="1" kern="1200" dirty="0">
                <a:solidFill>
                  <a:schemeClr val="bg1"/>
                </a:solidFill>
                <a:effectLst>
                  <a:glow rad="152400">
                    <a:schemeClr val="tx1"/>
                  </a:glow>
                </a:effectLst>
                <a:ea typeface="ＭＳ Ｐゴシック"/>
              </a:rPr>
              <a:t> </a:t>
            </a:r>
            <a:br>
              <a:rPr lang="en-US" sz="3600" b="1" kern="1200" dirty="0">
                <a:solidFill>
                  <a:schemeClr val="bg1"/>
                </a:solidFill>
                <a:effectLst>
                  <a:glow rad="152400">
                    <a:schemeClr val="tx1"/>
                  </a:glow>
                </a:effectLst>
                <a:ea typeface="ＭＳ Ｐゴシック"/>
              </a:rPr>
            </a:br>
            <a:br>
              <a:rPr lang="en-US" sz="36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Painting by Maarten van Heemskerck (Musée des Beaux-Arts de Strasbourg) </a:t>
            </a:r>
            <a:br>
              <a:rPr lang="en-US" sz="2400" b="1" kern="1200" dirty="0">
                <a:solidFill>
                  <a:schemeClr val="bg1"/>
                </a:solidFill>
                <a:effectLst>
                  <a:glow rad="152400">
                    <a:schemeClr val="tx1"/>
                  </a:glow>
                </a:effectLst>
                <a:ea typeface="ＭＳ Ｐゴシック"/>
              </a:rPr>
            </a:br>
            <a:r>
              <a:rPr lang="en-US" sz="2400" b="1" kern="1200" dirty="0">
                <a:solidFill>
                  <a:schemeClr val="bg1"/>
                </a:solidFill>
                <a:effectLst>
                  <a:glow rad="152400">
                    <a:schemeClr val="tx1"/>
                  </a:glow>
                </a:effectLst>
                <a:ea typeface="ＭＳ Ｐゴシック"/>
              </a:rPr>
              <a:t>in AD 1550</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t="19661"/>
          <a:stretch/>
        </p:blipFill>
        <p:spPr>
          <a:xfrm>
            <a:off x="0" y="0"/>
            <a:ext cx="23397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7</a:t>
            </a:r>
          </a:p>
        </p:txBody>
      </p:sp>
    </p:spTree>
    <p:extLst>
      <p:ext uri="{BB962C8B-B14F-4D97-AF65-F5344CB8AC3E}">
        <p14:creationId xmlns:p14="http://schemas.microsoft.com/office/powerpoint/2010/main" val="34528396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Trimmed Down His Troops (7:1-8a)</a:t>
            </a:r>
            <a:endParaRPr lang="en-US" sz="5400" dirty="0">
              <a:effectLst>
                <a:glow rad="101600">
                  <a:schemeClr val="tx1">
                    <a:alpha val="99000"/>
                  </a:schemeClr>
                </a:glo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en-US" sz="3200" b="1" kern="1200" dirty="0">
                <a:solidFill>
                  <a:srgbClr val="FFFFFF"/>
                </a:solidFill>
                <a:effectLst>
                  <a:glow rad="101600">
                    <a:schemeClr val="tx1">
                      <a:alpha val="99000"/>
                    </a:schemeClr>
                  </a:glow>
                </a:effectLst>
                <a:ea typeface="ＭＳ Ｐゴシック"/>
              </a:rPr>
              <a:t>Gideon Defeated the Midianites (7:17-21)</a:t>
            </a:r>
            <a:endParaRPr lang="en-US" sz="5400" dirty="0">
              <a:effectLst>
                <a:glow rad="101600">
                  <a:schemeClr val="tx1">
                    <a:alpha val="99000"/>
                  </a:schemeClr>
                </a:glo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8</a:t>
            </a:r>
          </a:p>
        </p:txBody>
      </p:sp>
    </p:spTree>
    <p:extLst>
      <p:ext uri="{BB962C8B-B14F-4D97-AF65-F5344CB8AC3E}">
        <p14:creationId xmlns:p14="http://schemas.microsoft.com/office/powerpoint/2010/main" val="4250275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800" b="1" dirty="0">
                  <a:solidFill>
                    <a:srgbClr val="FFFFFF"/>
                  </a:solidFill>
                  <a:effectLst>
                    <a:glow rad="139700">
                      <a:srgbClr val="000000"/>
                    </a:glow>
                  </a:effectLst>
                  <a:ea typeface="ＭＳ Ｐゴシック"/>
                </a:rPr>
                <a:t>Gideon</a:t>
              </a: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You will break the oppressor</a:t>
            </a:r>
            <a:r>
              <a:rPr lang="uk-UA"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s rod, just as you did when you destroyed the army of </a:t>
            </a:r>
            <a:r>
              <a:rPr lang="en-US" sz="2800" b="1" dirty="0" err="1">
                <a:solidFill>
                  <a:schemeClr val="tx1"/>
                </a:solidFill>
                <a:effectLst>
                  <a:glow rad="139700">
                    <a:schemeClr val="bg2"/>
                  </a:glow>
                </a:effectLst>
                <a:cs typeface="+mj-cs"/>
              </a:rPr>
              <a:t>Midian</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(Isa. 9:4b </a:t>
            </a:r>
            <a:r>
              <a:rPr lang="en-US" sz="2400" b="1" dirty="0">
                <a:solidFill>
                  <a:schemeClr val="tx1"/>
                </a:solidFill>
                <a:effectLst>
                  <a:glow rad="139700">
                    <a:schemeClr val="bg2"/>
                  </a:glow>
                </a:effectLst>
                <a:cs typeface="+mj-cs"/>
              </a:rPr>
              <a:t>NLT</a:t>
            </a:r>
            <a:r>
              <a:rPr lang="en-US" sz="2800" b="1" dirty="0">
                <a:solidFill>
                  <a:schemeClr val="tx1"/>
                </a:solidFill>
                <a:effectLst>
                  <a:glow rad="139700">
                    <a:schemeClr val="bg2"/>
                  </a:glow>
                </a:effectLst>
                <a:cs typeface="+mj-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Steadfast.</a:t>
            </a:r>
          </a:p>
        </p:txBody>
      </p:sp>
    </p:spTree>
    <p:extLst>
      <p:ext uri="{BB962C8B-B14F-4D97-AF65-F5344CB8AC3E}">
        <p14:creationId xmlns:p14="http://schemas.microsoft.com/office/powerpoint/2010/main" val="3494604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9</a:t>
            </a:r>
          </a:p>
        </p:txBody>
      </p:sp>
    </p:spTree>
    <p:extLst>
      <p:ext uri="{BB962C8B-B14F-4D97-AF65-F5344CB8AC3E}">
        <p14:creationId xmlns:p14="http://schemas.microsoft.com/office/powerpoint/2010/main" val="1220899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Abimelech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741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Abimelech</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Tola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793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Tola</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10</a:t>
            </a:r>
          </a:p>
        </p:txBody>
      </p:sp>
    </p:spTree>
    <p:extLst>
      <p:ext uri="{BB962C8B-B14F-4D97-AF65-F5344CB8AC3E}">
        <p14:creationId xmlns:p14="http://schemas.microsoft.com/office/powerpoint/2010/main" val="1485526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Jair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7322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Jair</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Jephthah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67" name="Text Box 32"/>
          <p:cNvSpPr txBox="1">
            <a:spLocks noChangeArrowheads="1"/>
          </p:cNvSpPr>
          <p:nvPr/>
        </p:nvSpPr>
        <p:spPr bwMode="auto">
          <a:xfrm>
            <a:off x="3707904" y="3068960"/>
            <a:ext cx="1552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Jephthah</a:t>
            </a:r>
          </a:p>
        </p:txBody>
      </p:sp>
      <p:sp>
        <p:nvSpPr>
          <p:cNvPr id="21" name="Text Box 32"/>
          <p:cNvSpPr txBox="1">
            <a:spLocks noChangeArrowheads="1"/>
          </p:cNvSpPr>
          <p:nvPr/>
        </p:nvSpPr>
        <p:spPr bwMode="auto">
          <a:xfrm>
            <a:off x="5004048" y="3645024"/>
            <a:ext cx="18606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Ammonites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Jepththah</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Victory (10:17–12:6)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11</a:t>
            </a:r>
          </a:p>
        </p:txBody>
      </p:sp>
    </p:spTree>
    <p:extLst>
      <p:ext uri="{BB962C8B-B14F-4D97-AF65-F5344CB8AC3E}">
        <p14:creationId xmlns:p14="http://schemas.microsoft.com/office/powerpoint/2010/main" val="38094827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en-US" sz="3200" b="1">
                <a:solidFill>
                  <a:srgbClr val="FFFFFF"/>
                </a:solidFill>
                <a:latin typeface="Arial" charset="0"/>
                <a:ea typeface="ＭＳ Ｐゴシック" charset="0"/>
              </a:rPr>
              <a:t>Jepththah</a:t>
            </a:r>
            <a:r>
              <a:rPr lang="uk-UA" sz="3200" b="1">
                <a:solidFill>
                  <a:srgbClr val="FFFFFF"/>
                </a:solidFill>
                <a:latin typeface="Arial" charset="0"/>
                <a:ea typeface="ＭＳ Ｐゴシック" charset="0"/>
              </a:rPr>
              <a:t>'</a:t>
            </a:r>
            <a:r>
              <a:rPr lang="en-US" sz="3200" b="1">
                <a:solidFill>
                  <a:srgbClr val="FFFFFF"/>
                </a:solidFill>
                <a:latin typeface="Arial" charset="0"/>
                <a:ea typeface="ＭＳ Ｐゴシック" charset="0"/>
              </a:rPr>
              <a:t>s Daughter Greets Him (11:34)</a:t>
            </a: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Did Jephthah really kill his daughter?</a:t>
            </a: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Where are you putting your trust? Do you have an immovable trust in God? </a:t>
            </a:r>
          </a:p>
        </p:txBody>
      </p:sp>
    </p:spTree>
    <p:extLst>
      <p:ext uri="{BB962C8B-B14F-4D97-AF65-F5344CB8AC3E}">
        <p14:creationId xmlns:p14="http://schemas.microsoft.com/office/powerpoint/2010/main" val="2811614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12</a:t>
            </a:r>
          </a:p>
        </p:txBody>
      </p:sp>
    </p:spTree>
    <p:extLst>
      <p:ext uri="{BB962C8B-B14F-4D97-AF65-F5344CB8AC3E}">
        <p14:creationId xmlns:p14="http://schemas.microsoft.com/office/powerpoint/2010/main" val="2580144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Izban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9715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Izban</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Elon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509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Elon</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Abdon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chemeClr val="tx1">
                      <a:alpha val="98000"/>
                    </a:schemeClr>
                  </a:glow>
                </a:effectLst>
                <a:latin typeface="Arial" charset="0"/>
                <a:cs typeface="Arial" charset="0"/>
              </a:rPr>
              <a:t>Abdon</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13</a:t>
            </a:r>
          </a:p>
        </p:txBody>
      </p:sp>
    </p:spTree>
    <p:extLst>
      <p:ext uri="{BB962C8B-B14F-4D97-AF65-F5344CB8AC3E}">
        <p14:creationId xmlns:p14="http://schemas.microsoft.com/office/powerpoint/2010/main" val="3935030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en-US" sz="3200" b="1" dirty="0">
                <a:solidFill>
                  <a:srgbClr val="000000"/>
                </a:solidFill>
                <a:latin typeface="Arial"/>
                <a:cs typeface="Arial"/>
              </a:rPr>
              <a:t>Again the Israelites did evil in the </a:t>
            </a:r>
            <a:r>
              <a:rPr lang="en-US" sz="2800" b="1" dirty="0">
                <a:solidFill>
                  <a:srgbClr val="000000"/>
                </a:solidFill>
                <a:latin typeface="Arial"/>
                <a:cs typeface="Arial"/>
              </a:rPr>
              <a:t>LORD</a:t>
            </a:r>
            <a:r>
              <a:rPr lang="uk-UA" sz="2800" b="1" dirty="0">
                <a:solidFill>
                  <a:srgbClr val="000000"/>
                </a:solidFill>
                <a:latin typeface="Arial"/>
                <a:cs typeface="Arial"/>
              </a:rPr>
              <a:t>'</a:t>
            </a:r>
            <a:r>
              <a:rPr lang="en-US" sz="2800" b="1" dirty="0">
                <a:solidFill>
                  <a:srgbClr val="000000"/>
                </a:solidFill>
                <a:latin typeface="Arial"/>
                <a:cs typeface="Arial"/>
              </a:rPr>
              <a:t>s</a:t>
            </a:r>
            <a:r>
              <a:rPr lang="en-US" sz="3200" b="1" dirty="0">
                <a:solidFill>
                  <a:srgbClr val="000000"/>
                </a:solidFill>
                <a:latin typeface="Arial"/>
                <a:cs typeface="Arial"/>
              </a:rPr>
              <a:t> sight</a:t>
            </a:r>
            <a:r>
              <a:rPr lang="is-IS" sz="3200" b="1" dirty="0">
                <a:solidFill>
                  <a:srgbClr val="000000"/>
                </a:solidFill>
                <a:latin typeface="Arial"/>
                <a:cs typeface="Arial"/>
              </a:rPr>
              <a:t>…</a:t>
            </a:r>
            <a:r>
              <a:rPr lang="ru-RU" sz="3200" b="1" dirty="0">
                <a:solidFill>
                  <a:srgbClr val="000000"/>
                </a:solidFill>
                <a:latin typeface="Arial"/>
                <a:cs typeface="Arial"/>
              </a:rPr>
              <a:t>"</a:t>
            </a:r>
            <a:r>
              <a:rPr lang="en-US" sz="3200" b="1" dirty="0">
                <a:solidFill>
                  <a:srgbClr val="000000"/>
                </a:solidFill>
                <a:latin typeface="Arial"/>
                <a:cs typeface="Arial"/>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945892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1327675" y="3341800"/>
            <a:ext cx="728696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en-US" sz="3200" b="1" dirty="0">
                <a:solidFill>
                  <a:srgbClr val="000000"/>
                </a:solidFill>
                <a:latin typeface="Arial"/>
                <a:cs typeface="Arial"/>
              </a:rPr>
              <a:t>so the L</a:t>
            </a:r>
            <a:r>
              <a:rPr lang="en-US" sz="2800" b="1" dirty="0">
                <a:solidFill>
                  <a:srgbClr val="000000"/>
                </a:solidFill>
                <a:latin typeface="Arial"/>
                <a:cs typeface="Arial"/>
              </a:rPr>
              <a:t>ORD</a:t>
            </a:r>
            <a:r>
              <a:rPr lang="en-US" sz="3200" b="1" dirty="0">
                <a:solidFill>
                  <a:srgbClr val="000000"/>
                </a:solidFill>
                <a:latin typeface="Arial"/>
                <a:cs typeface="Arial"/>
              </a:rPr>
              <a:t> handed them over to the Philistines, who oppressed them for forty years</a:t>
            </a:r>
            <a:r>
              <a:rPr lang="ru-RU" sz="3200" b="1" dirty="0">
                <a:solidFill>
                  <a:srgbClr val="000000"/>
                </a:solidFill>
                <a:latin typeface="Arial"/>
                <a:cs typeface="Arial"/>
              </a:rPr>
              <a:t>"</a:t>
            </a:r>
            <a:r>
              <a:rPr lang="en-US" sz="3200" b="1" dirty="0">
                <a:solidFill>
                  <a:srgbClr val="000000"/>
                </a:solidFill>
                <a:latin typeface="Arial"/>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2144727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323528" y="4941168"/>
            <a:ext cx="777686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Supplication Absent: No mention is made of the nation crying out to the L</a:t>
            </a:r>
            <a:r>
              <a:rPr lang="en-US" sz="2800" b="1" dirty="0">
                <a:solidFill>
                  <a:srgbClr val="000000"/>
                </a:solidFill>
                <a:latin typeface="Arial"/>
                <a:cs typeface="Arial"/>
              </a:rPr>
              <a:t>ORD</a:t>
            </a:r>
            <a:r>
              <a:rPr lang="en-US" sz="3200" b="1" dirty="0">
                <a:solidFill>
                  <a:srgbClr val="000000"/>
                </a:solidFill>
                <a:latin typeface="Arial"/>
                <a:cs typeface="Arial"/>
              </a:rPr>
              <a:t> for deliverance from its enemy. </a:t>
            </a:r>
          </a:p>
        </p:txBody>
      </p:sp>
    </p:spTree>
    <p:extLst>
      <p:ext uri="{BB962C8B-B14F-4D97-AF65-F5344CB8AC3E}">
        <p14:creationId xmlns:p14="http://schemas.microsoft.com/office/powerpoint/2010/main" val="764870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Then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said to Moses,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Give the following instructions to the people of Israel. </a:t>
            </a:r>
            <a:br>
              <a:rPr lang="en-US" sz="2800" b="1">
                <a:effectLst>
                  <a:glow rad="127000">
                    <a:schemeClr val="tx1"/>
                  </a:glow>
                </a:effectLst>
                <a:latin typeface="Arial" charset="0"/>
                <a:ea typeface="ＭＳ Ｐゴシック" charset="0"/>
                <a:cs typeface="ＭＳ Ｐゴシック" charset="0"/>
              </a:rPr>
            </a:br>
            <a:br>
              <a:rPr lang="en-US" sz="2800" b="1">
                <a:effectLst>
                  <a:glow rad="127000">
                    <a:schemeClr val="tx1"/>
                  </a:glow>
                </a:effectLst>
                <a:latin typeface="Arial" charset="0"/>
                <a:ea typeface="ＭＳ Ｐゴシック" charset="0"/>
                <a:cs typeface="ＭＳ Ｐゴシック" charset="0"/>
              </a:rPr>
            </a:br>
            <a:r>
              <a:rPr lang="en-US" sz="2800" b="1" baseline="30000">
                <a:effectLst>
                  <a:glow rad="127000">
                    <a:schemeClr val="tx1"/>
                  </a:glow>
                </a:effectLst>
                <a:latin typeface="Arial" charset="0"/>
                <a:ea typeface="ＭＳ Ｐゴシック" charset="0"/>
                <a:cs typeface="ＭＳ Ｐゴシック" charset="0"/>
              </a:rPr>
              <a:t>2</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If any of the people, either men or women, take the special vow of a Nazirite, setting themselves apart to the Lord in a special way,  </a:t>
            </a:r>
            <a:r>
              <a:rPr lang="en-US" sz="2800" b="1" baseline="30000">
                <a:effectLst>
                  <a:glow rad="127000">
                    <a:schemeClr val="tx1"/>
                  </a:glow>
                </a:effectLst>
                <a:latin typeface="Arial" charset="0"/>
                <a:ea typeface="ＭＳ Ｐゴシック" charset="0"/>
                <a:cs typeface="ＭＳ Ｐゴシック" charset="0"/>
              </a:rPr>
              <a:t>3</a:t>
            </a:r>
            <a:r>
              <a:rPr lang="en-US" sz="2800" b="1">
                <a:effectLst>
                  <a:glow rad="127000">
                    <a:schemeClr val="tx1"/>
                  </a:glow>
                </a:effectLst>
                <a:latin typeface="Arial" charset="0"/>
                <a:ea typeface="ＭＳ Ｐゴシック" charset="0"/>
                <a:cs typeface="ＭＳ Ｐゴシック" charset="0"/>
              </a:rPr>
              <a:t>they must give up wine and other alcoholic drinks. They must not use vinegar made from wine or from other alcoholic drinks, they must not drink fresh grape juice, and they must not eat grapes or raisins</a:t>
            </a:r>
            <a:r>
              <a:rPr lang="ru-RU" sz="2800" b="1">
                <a:effectLst>
                  <a:glow rad="127000">
                    <a:schemeClr val="tx1"/>
                  </a:glow>
                </a:effectLst>
                <a:latin typeface="Arial" charset="0"/>
                <a:ea typeface="ＭＳ Ｐゴシック" charset="0"/>
                <a:cs typeface="ＭＳ Ｐゴシック" charset="0"/>
              </a:rPr>
              <a:t>"</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6:1-3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long as they are bound by their Nazirite vow, they are not allowed to eat or drink anything that comes from a grapevine—not even the grape seeds or skins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6:4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600">
                <a:solidFill>
                  <a:srgbClr val="FFFFFF"/>
                </a:solidFill>
              </a:rPr>
              <a:t>1 a </a:t>
            </a:r>
            <a:r>
              <a:rPr lang="en-US" sz="3600" b="1">
                <a:solidFill>
                  <a:srgbClr val="FFFFFF"/>
                </a:solidFill>
              </a:rPr>
              <a:t>:</a:t>
            </a:r>
            <a:r>
              <a:rPr lang="en-US" sz="3600">
                <a:solidFill>
                  <a:srgbClr val="FFFFFF"/>
                </a:solidFill>
              </a:rPr>
              <a:t>firmly fixed in place </a:t>
            </a:r>
            <a:r>
              <a:rPr lang="en-US" sz="3600" b="1">
                <a:solidFill>
                  <a:srgbClr val="FFFFFF"/>
                </a:solidFill>
              </a:rPr>
              <a:t>:</a:t>
            </a:r>
            <a:r>
              <a:rPr lang="en-US" sz="3600">
                <a:solidFill>
                  <a:srgbClr val="FFFFFF"/>
                </a:solidFill>
                <a:hlinkClick r:id="rId4"/>
              </a:rPr>
              <a:t>immovable</a:t>
            </a:r>
            <a:r>
              <a:rPr lang="en-US" sz="3600">
                <a:solidFill>
                  <a:srgbClr val="FFFFFF"/>
                </a:solidFill>
              </a:rPr>
              <a:t> </a:t>
            </a:r>
          </a:p>
          <a:p>
            <a:pPr algn="l"/>
            <a:r>
              <a:rPr lang="en-US" sz="3600">
                <a:solidFill>
                  <a:srgbClr val="FFFFFF"/>
                </a:solidFill>
              </a:rPr>
              <a:t>b </a:t>
            </a:r>
            <a:r>
              <a:rPr lang="en-US" sz="3600" b="1">
                <a:solidFill>
                  <a:srgbClr val="FFFFFF"/>
                </a:solidFill>
              </a:rPr>
              <a:t>:</a:t>
            </a:r>
            <a:r>
              <a:rPr lang="en-US" sz="3600">
                <a:solidFill>
                  <a:srgbClr val="FFFFFF"/>
                </a:solidFill>
              </a:rPr>
              <a:t>not subject to change the steadfast doctrine of original sin</a:t>
            </a:r>
          </a:p>
          <a:p>
            <a:pPr algn="l"/>
            <a:r>
              <a:rPr lang="en-US" sz="3600">
                <a:solidFill>
                  <a:srgbClr val="FFFFFF"/>
                </a:solidFill>
              </a:rPr>
              <a:t>—Ellen Glasgow </a:t>
            </a:r>
          </a:p>
          <a:p>
            <a:pPr algn="l"/>
            <a:r>
              <a:rPr lang="en-US" sz="3600">
                <a:solidFill>
                  <a:srgbClr val="FFFFFF"/>
                </a:solidFill>
              </a:rPr>
              <a:t>2 </a:t>
            </a:r>
            <a:r>
              <a:rPr lang="en-US" sz="3600" b="1">
                <a:solidFill>
                  <a:srgbClr val="FFFFFF"/>
                </a:solidFill>
              </a:rPr>
              <a:t>:</a:t>
            </a:r>
            <a:r>
              <a:rPr lang="en-US" sz="3600">
                <a:solidFill>
                  <a:srgbClr val="FFFFFF"/>
                </a:solidFill>
              </a:rPr>
              <a:t>firm in belief, determination, or adherence </a:t>
            </a:r>
            <a:r>
              <a:rPr lang="en-US" sz="3600" b="1">
                <a:solidFill>
                  <a:srgbClr val="FFFFFF"/>
                </a:solidFill>
              </a:rPr>
              <a:t>:</a:t>
            </a:r>
            <a:r>
              <a:rPr lang="en-US" sz="3600">
                <a:solidFill>
                  <a:srgbClr val="FFFFFF"/>
                </a:solidFill>
                <a:hlinkClick r:id="rId5"/>
              </a:rPr>
              <a:t>loyal</a:t>
            </a:r>
            <a:r>
              <a:rPr lang="en-US" sz="3600">
                <a:solidFill>
                  <a:srgbClr val="FFFFFF"/>
                </a:solidFill>
              </a:rPr>
              <a:t> her followers have remained steadfast</a:t>
            </a:r>
          </a:p>
        </p:txBody>
      </p:sp>
    </p:spTree>
    <p:extLst>
      <p:ext uri="{BB962C8B-B14F-4D97-AF65-F5344CB8AC3E}">
        <p14:creationId xmlns:p14="http://schemas.microsoft.com/office/powerpoint/2010/main" val="13307258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They must never cut their hair throughout the time of their vow, for they are holy and set apart to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Until the time of their vow has been fulfilled, they must let their hair grow long.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And they must not go near a dead body during the entire period of their vow to the L</a:t>
            </a:r>
            <a:r>
              <a:rPr lang="en-US" sz="2400" b="1">
                <a:effectLst>
                  <a:glow rad="127000">
                    <a:schemeClr val="tx1"/>
                  </a:glow>
                </a:effectLst>
                <a:latin typeface="Arial" charset="0"/>
                <a:ea typeface="ＭＳ Ｐゴシック" charset="0"/>
                <a:cs typeface="ＭＳ Ｐゴシック" charset="0"/>
              </a:rPr>
              <a:t>ORD</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(Num 6:5-6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0" y="2287181"/>
            <a:ext cx="524192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93098" y="2320896"/>
            <a:ext cx="5148828"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sz="3200" b="1" dirty="0">
                <a:solidFill>
                  <a:srgbClr val="000000"/>
                </a:solidFill>
                <a:latin typeface="Arial"/>
                <a:cs typeface="Arial"/>
              </a:rPr>
              <a:t>Samson delivers southwestern Israel from the Philistines as God</a:t>
            </a:r>
            <a:r>
              <a:rPr lang="uk-UA" sz="3200" b="1" dirty="0">
                <a:solidFill>
                  <a:srgbClr val="000000"/>
                </a:solidFill>
                <a:latin typeface="Arial"/>
                <a:cs typeface="Arial"/>
              </a:rPr>
              <a:t>'</a:t>
            </a:r>
            <a:r>
              <a:rPr lang="en-US" sz="3200" b="1" dirty="0">
                <a:solidFill>
                  <a:srgbClr val="000000"/>
                </a:solidFill>
                <a:latin typeface="Arial"/>
                <a:cs typeface="Arial"/>
              </a:rPr>
              <a:t>s merciful provision for the nation (13:2–16:31).</a:t>
            </a: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Tree>
    <p:extLst>
      <p:ext uri="{BB962C8B-B14F-4D97-AF65-F5344CB8AC3E}">
        <p14:creationId xmlns:p14="http://schemas.microsoft.com/office/powerpoint/2010/main" val="21839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 </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Sun</a:t>
            </a:r>
            <a:r>
              <a:rPr lang="ru-RU"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 in Darkness</a:t>
            </a: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Samson</a:t>
            </a:r>
            <a:r>
              <a:rPr lang="ru-RU" sz="4000" b="1" dirty="0">
                <a:solidFill>
                  <a:srgbClr val="FFFFFF"/>
                </a:solidFill>
                <a:effectLst>
                  <a:glow rad="177800">
                    <a:schemeClr val="tx1"/>
                  </a:glow>
                </a:effectLst>
                <a:latin typeface="Arial" charset="0"/>
                <a:ea typeface="ＭＳ Ｐゴシック" charset="0"/>
              </a:rPr>
              <a:t>"</a:t>
            </a:r>
            <a:r>
              <a:rPr lang="en-US" sz="4000" b="1" dirty="0">
                <a:solidFill>
                  <a:srgbClr val="FFFFFF"/>
                </a:solidFill>
                <a:effectLst>
                  <a:glow rad="177800">
                    <a:schemeClr val="tx1"/>
                  </a:glow>
                </a:effectLst>
                <a:latin typeface="Arial" charset="0"/>
                <a:ea typeface="ＭＳ Ｐゴシック" charset="0"/>
              </a:rPr>
              <a:t> means </a:t>
            </a:r>
            <a:r>
              <a:rPr lang="ru-RU" sz="6600" b="1" dirty="0">
                <a:solidFill>
                  <a:srgbClr val="FFFFFF"/>
                </a:solidFill>
                <a:effectLst>
                  <a:glow rad="177800">
                    <a:schemeClr val="tx1"/>
                  </a:glow>
                </a:effectLst>
                <a:latin typeface="Arial" charset="0"/>
                <a:ea typeface="ＭＳ Ｐゴシック" charset="0"/>
              </a:rPr>
              <a:t>"</a:t>
            </a:r>
            <a:r>
              <a:rPr lang="en-US" sz="6600" b="1" dirty="0">
                <a:solidFill>
                  <a:srgbClr val="FFFFFF"/>
                </a:solidFill>
                <a:effectLst>
                  <a:glow rad="177800">
                    <a:schemeClr val="tx1"/>
                  </a:glow>
                </a:effectLst>
                <a:latin typeface="Arial" charset="0"/>
                <a:ea typeface="ＭＳ Ｐゴシック" charset="0"/>
              </a:rPr>
              <a:t>Sun</a:t>
            </a:r>
            <a:r>
              <a:rPr lang="ru-RU" sz="6600" b="1" dirty="0">
                <a:solidFill>
                  <a:srgbClr val="FFFFFF"/>
                </a:solidFill>
                <a:effectLst>
                  <a:glow rad="177800">
                    <a:schemeClr val="tx1"/>
                  </a:glow>
                </a:effectLst>
                <a:latin typeface="Arial" charset="0"/>
                <a:ea typeface="ＭＳ Ｐゴシック" charset="0"/>
              </a:rPr>
              <a:t>"</a:t>
            </a:r>
            <a:endParaRPr lang="en-US" sz="6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884365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en-US" sz="2800" b="1" dirty="0">
                <a:effectLst>
                  <a:glow rad="127000">
                    <a:schemeClr val="tx1"/>
                  </a:glow>
                </a:effectLst>
                <a:latin typeface="Arial" charset="0"/>
                <a:ea typeface="ＭＳ Ｐゴシック" charset="0"/>
                <a:cs typeface="ＭＳ Ｐゴシック" charset="0"/>
              </a:rPr>
              <a:t>Where did Samson judge?</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Asher</a:t>
            </a: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Benjamin</a:t>
            </a: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Issachar</a:t>
            </a: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chemeClr val="tx1">
                    <a:alpha val="98000"/>
                  </a:schemeClr>
                </a:glow>
              </a:effectLst>
            </a:endParaRPr>
          </a:p>
        </p:txBody>
      </p:sp>
      <p:sp>
        <p:nvSpPr>
          <p:cNvPr id="74" name="Text Box 43"/>
          <p:cNvSpPr txBox="1">
            <a:spLocks noChangeArrowheads="1"/>
          </p:cNvSpPr>
          <p:nvPr/>
        </p:nvSpPr>
        <p:spPr bwMode="auto">
          <a:xfrm>
            <a:off x="2397199" y="3717032"/>
            <a:ext cx="13827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glow rad="279400">
                    <a:srgbClr val="000000">
                      <a:alpha val="98000"/>
                    </a:srgbClr>
                  </a:glow>
                </a:effectLst>
                <a:latin typeface="Arial" charset="0"/>
                <a:cs typeface="Arial" charset="0"/>
              </a:rPr>
              <a:t>Samson</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14</a:t>
            </a:r>
          </a:p>
        </p:txBody>
      </p:sp>
    </p:spTree>
    <p:extLst>
      <p:ext uri="{BB962C8B-B14F-4D97-AF65-F5344CB8AC3E}">
        <p14:creationId xmlns:p14="http://schemas.microsoft.com/office/powerpoint/2010/main" val="1218114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One day when Samson was in Timnah, one of the Philistine women caught his eye.  </a:t>
            </a:r>
            <a:r>
              <a:rPr lang="en-US" sz="2800" b="1" baseline="30000">
                <a:effectLst>
                  <a:glow rad="127000">
                    <a:schemeClr val="tx1"/>
                  </a:glow>
                </a:effectLst>
                <a:latin typeface="Arial" charset="0"/>
                <a:ea typeface="ＭＳ Ｐゴシック" charset="0"/>
                <a:cs typeface="ＭＳ Ｐゴシック" charset="0"/>
              </a:rPr>
              <a:t>2</a:t>
            </a:r>
            <a:r>
              <a:rPr lang="en-US" sz="2800" b="1">
                <a:effectLst>
                  <a:glow rad="127000">
                    <a:schemeClr val="tx1"/>
                  </a:glow>
                </a:effectLst>
                <a:latin typeface="Arial" charset="0"/>
                <a:ea typeface="ＭＳ Ｐゴシック" charset="0"/>
                <a:cs typeface="ＭＳ Ｐゴシック" charset="0"/>
              </a:rPr>
              <a:t>When he returned home, he told his father and mother, </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 young Philistine woman in Timnah caught my eye.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I want to marry her. Get her for me</a:t>
            </a:r>
            <a:r>
              <a:rPr lang="uk-UA" sz="2800" b="1">
                <a:effectLst>
                  <a:glow rad="127000">
                    <a:schemeClr val="tx1"/>
                  </a:glow>
                </a:effectLst>
                <a:latin typeface="Arial" charset="0"/>
                <a:ea typeface="ＭＳ Ｐゴシック" charset="0"/>
                <a:cs typeface="ＭＳ Ｐゴシック" charset="0"/>
              </a:rPr>
              <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14:1-2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10482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As Samson and his parents were going down to Timnah, a young lion suddenly attacked Samson near the vineyards of Timnah.  </a:t>
            </a:r>
            <a:r>
              <a:rPr lang="en-US" sz="2800" b="1" baseline="30000">
                <a:effectLst>
                  <a:glow rad="127000">
                    <a:schemeClr val="tx1"/>
                  </a:glow>
                </a:effectLst>
                <a:latin typeface="Arial" charset="0"/>
                <a:ea typeface="ＭＳ Ｐゴシック" charset="0"/>
                <a:cs typeface="ＭＳ Ｐゴシック" charset="0"/>
              </a:rPr>
              <a:t>6</a:t>
            </a:r>
            <a:r>
              <a:rPr lang="en-US" sz="2800" b="1">
                <a:effectLst>
                  <a:glow rad="127000">
                    <a:schemeClr val="tx1"/>
                  </a:glow>
                </a:effectLst>
                <a:latin typeface="Arial" charset="0"/>
                <a:ea typeface="ＭＳ Ｐゴシック" charset="0"/>
                <a:cs typeface="ＭＳ Ｐゴシック" charset="0"/>
              </a:rPr>
              <a:t>At that moment the Spirit of the L</a:t>
            </a:r>
            <a:r>
              <a:rPr lang="en-US" sz="2400" b="1">
                <a:effectLst>
                  <a:glow rad="127000">
                    <a:schemeClr val="tx1"/>
                  </a:glow>
                </a:effectLst>
                <a:latin typeface="Arial" charset="0"/>
                <a:ea typeface="ＭＳ Ｐゴシック" charset="0"/>
                <a:cs typeface="ＭＳ Ｐゴシック" charset="0"/>
              </a:rPr>
              <a:t>ORD</a:t>
            </a:r>
            <a:r>
              <a:rPr lang="en-US" sz="2800" b="1">
                <a:effectLst>
                  <a:glow rad="127000">
                    <a:schemeClr val="tx1"/>
                  </a:glow>
                </a:effectLst>
                <a:latin typeface="Arial" charset="0"/>
                <a:ea typeface="ＭＳ Ｐゴシック" charset="0"/>
                <a:cs typeface="ＭＳ Ｐゴシック" charset="0"/>
              </a:rPr>
              <a:t> came powerfully upon him, and he ripped the lion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s jaws apart with his bare hands. He did it as easily as if it were a young goat. But he didn</a:t>
            </a:r>
            <a:r>
              <a:rPr lang="uk-UA"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t tell his father or mother about it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14:5-6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5312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15</a:t>
            </a:r>
          </a:p>
        </p:txBody>
      </p:sp>
    </p:spTree>
    <p:extLst>
      <p:ext uri="{BB962C8B-B14F-4D97-AF65-F5344CB8AC3E}">
        <p14:creationId xmlns:p14="http://schemas.microsoft.com/office/powerpoint/2010/main" val="2702395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Samson &amp; the Foxes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(Judges 15)</a:t>
            </a:r>
          </a:p>
        </p:txBody>
      </p:sp>
    </p:spTree>
    <p:extLst>
      <p:ext uri="{BB962C8B-B14F-4D97-AF65-F5344CB8AC3E}">
        <p14:creationId xmlns:p14="http://schemas.microsoft.com/office/powerpoint/2010/main" val="38420310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Samson said, </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This time I cannot be blamed for everything I am going to do to you Philistines.</a:t>
            </a:r>
            <a:r>
              <a:rPr lang="uk-UA"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t>
            </a:r>
            <a:r>
              <a:rPr lang="en-SG" sz="2800" b="1" baseline="30000">
                <a:effectLst>
                  <a:glow rad="127000">
                    <a:schemeClr val="tx1"/>
                  </a:glow>
                </a:effectLst>
                <a:latin typeface="Arial" charset="0"/>
                <a:ea typeface="ＭＳ Ｐゴシック" charset="0"/>
                <a:cs typeface="ＭＳ Ｐゴシック" charset="0"/>
              </a:rPr>
              <a:t>4</a:t>
            </a:r>
            <a:r>
              <a:rPr lang="en-SG" sz="2800" b="1">
                <a:effectLst>
                  <a:glow rad="127000">
                    <a:schemeClr val="tx1"/>
                  </a:glow>
                </a:effectLst>
                <a:latin typeface="Arial" charset="0"/>
                <a:ea typeface="ＭＳ Ｐゴシック" charset="0"/>
                <a:cs typeface="ＭＳ Ｐゴシック" charset="0"/>
              </a:rPr>
              <a:t>Then he went out and caught 300 foxes. He tied their tails together in pairs, and he fastened a torch to each pair of tails.  </a:t>
            </a:r>
            <a:r>
              <a:rPr lang="en-SG" sz="2800" b="1" baseline="30000">
                <a:effectLst>
                  <a:glow rad="127000">
                    <a:schemeClr val="tx1"/>
                  </a:glow>
                </a:effectLst>
                <a:latin typeface="Arial" charset="0"/>
                <a:ea typeface="ＭＳ Ｐゴシック" charset="0"/>
                <a:cs typeface="ＭＳ Ｐゴシック" charset="0"/>
              </a:rPr>
              <a:t>5</a:t>
            </a:r>
            <a:r>
              <a:rPr lang="en-SG" sz="2800" b="1">
                <a:effectLst>
                  <a:glow rad="127000">
                    <a:schemeClr val="tx1"/>
                  </a:glow>
                </a:effectLst>
                <a:latin typeface="Arial" charset="0"/>
                <a:ea typeface="ＭＳ Ｐゴシック" charset="0"/>
                <a:cs typeface="ＭＳ Ｐゴシック" charset="0"/>
              </a:rPr>
              <a:t>Then he lit the torches and let the foxes run through the grain fields of the Philistines. He burned all their grain to the ground, including the sheaves and the uncut grain. He also destroyed their vineyards and olive groves</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15:3-5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Why must you be </a:t>
            </a:r>
            <a:r>
              <a:rPr lang="en-US" b="1" dirty="0">
                <a:solidFill>
                  <a:srgbClr val="FFFF00"/>
                </a:solidFill>
                <a:effectLst>
                  <a:glow rad="127000">
                    <a:schemeClr val="tx1"/>
                  </a:glow>
                </a:effectLst>
                <a:latin typeface="Arial" charset="0"/>
                <a:ea typeface="ＭＳ Ｐゴシック" charset="0"/>
                <a:cs typeface="ＭＳ Ｐゴシック" charset="0"/>
              </a:rPr>
              <a:t>steadfast</a:t>
            </a:r>
            <a:r>
              <a:rPr lang="en-US" b="1" dirty="0">
                <a:effectLst>
                  <a:glow rad="127000">
                    <a:schemeClr val="tx1"/>
                  </a:glow>
                </a:effectLst>
                <a:latin typeface="Arial" charset="0"/>
                <a:ea typeface="ＭＳ Ｐゴシック" charset="0"/>
                <a:cs typeface="ＭＳ Ｐゴシック" charset="0"/>
              </a:rPr>
              <a:t> in having God as your king? </a:t>
            </a:r>
          </a:p>
        </p:txBody>
      </p:sp>
    </p:spTree>
    <p:extLst>
      <p:ext uri="{BB962C8B-B14F-4D97-AF65-F5344CB8AC3E}">
        <p14:creationId xmlns:p14="http://schemas.microsoft.com/office/powerpoint/2010/main" val="2992117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Jawbone Revenge (15:15-16)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Judges 16</a:t>
            </a:r>
          </a:p>
        </p:txBody>
      </p:sp>
    </p:spTree>
    <p:extLst>
      <p:ext uri="{BB962C8B-B14F-4D97-AF65-F5344CB8AC3E}">
        <p14:creationId xmlns:p14="http://schemas.microsoft.com/office/powerpoint/2010/main" val="1255099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But Samson stayed in bed only until midnight. Then he got up, took hold of the doors of the town gate, including the two posts, and lifted them up, bar and all. He put them on his shoulders and carried them all the way to the top of the hill across from Hebron</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br>
              <a:rPr lang="en-US" sz="2800" b="1">
                <a:effectLst>
                  <a:glow rad="127000">
                    <a:schemeClr val="tx1"/>
                  </a:glow>
                </a:effectLst>
                <a:latin typeface="Arial" charset="0"/>
                <a:ea typeface="ＭＳ Ｐゴシック" charset="0"/>
                <a:cs typeface="ＭＳ Ｐゴシック" charset="0"/>
              </a:rPr>
            </a:br>
            <a:r>
              <a:rPr lang="en-US" sz="2800" b="1">
                <a:effectLst>
                  <a:glow rad="127000">
                    <a:schemeClr val="tx1"/>
                  </a:glow>
                </a:effectLst>
                <a:latin typeface="Arial" charset="0"/>
                <a:ea typeface="ＭＳ Ｐゴシック" charset="0"/>
                <a:cs typeface="ＭＳ Ｐゴシック" charset="0"/>
              </a:rPr>
              <a:t>(Judges 16:3 </a:t>
            </a:r>
            <a:r>
              <a:rPr lang="en-US" sz="2400" b="1">
                <a:effectLst>
                  <a:glow rad="127000">
                    <a:schemeClr val="tx1"/>
                  </a:glow>
                </a:effectLst>
                <a:latin typeface="Arial" charset="0"/>
                <a:ea typeface="ＭＳ Ｐゴシック" charset="0"/>
                <a:cs typeface="ＭＳ Ｐゴシック" charset="0"/>
              </a:rPr>
              <a:t>NLT</a:t>
            </a:r>
            <a:r>
              <a:rPr lang="en-US" sz="2800" b="1">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380880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 &amp; Delilah</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sam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Text Box 3"/>
          <p:cNvSpPr txBox="1">
            <a:spLocks noChangeArrowheads="1"/>
          </p:cNvSpPr>
          <p:nvPr/>
        </p:nvSpPr>
        <p:spPr bwMode="auto">
          <a:xfrm>
            <a:off x="1908175" y="115888"/>
            <a:ext cx="63404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a:solidFill>
                  <a:srgbClr val="FFFF00"/>
                </a:solidFill>
                <a:latin typeface="Arial" charset="0"/>
                <a:cs typeface="Arial" charset="0"/>
              </a:rPr>
              <a:t>The Story of Samson</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dirty="0">
                <a:latin typeface="Arial"/>
                <a:cs typeface="Arial"/>
              </a:rPr>
              <a:t>Hair?</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Her?</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4000" b="1" i="1" dirty="0">
                <a:solidFill>
                  <a:schemeClr val="bg1"/>
                </a:solidFill>
                <a:effectLst>
                  <a:glow rad="304800">
                    <a:schemeClr val="tx1">
                      <a:alpha val="90000"/>
                    </a:schemeClr>
                  </a:glow>
                </a:effectLst>
                <a:latin typeface="Arial"/>
                <a:cs typeface="Arial"/>
              </a:rPr>
              <a:t>"</a:t>
            </a:r>
            <a:r>
              <a:rPr lang="en-US" altLang="ja-JP" sz="4000" b="1" i="1" dirty="0">
                <a:solidFill>
                  <a:schemeClr val="bg1"/>
                </a:solidFill>
                <a:effectLst>
                  <a:glow rad="304800">
                    <a:schemeClr val="tx1">
                      <a:alpha val="90000"/>
                    </a:schemeClr>
                  </a:glow>
                </a:effectLst>
                <a:latin typeface="Arial"/>
                <a:cs typeface="Arial"/>
              </a:rPr>
              <a:t>Samson… the </a:t>
            </a:r>
            <a:r>
              <a:rPr lang="en-US" altLang="ja-JP" sz="4000" b="1" i="1" dirty="0">
                <a:solidFill>
                  <a:srgbClr val="FFFF00"/>
                </a:solidFill>
                <a:effectLst>
                  <a:glow rad="304800">
                    <a:schemeClr val="tx1">
                      <a:alpha val="90000"/>
                    </a:schemeClr>
                  </a:glow>
                </a:effectLst>
                <a:latin typeface="Arial"/>
                <a:cs typeface="Arial"/>
              </a:rPr>
              <a:t>he man</a:t>
            </a:r>
            <a:r>
              <a:rPr lang="en-US" altLang="ja-JP" sz="4000" b="1" i="1" dirty="0">
                <a:solidFill>
                  <a:schemeClr val="bg1"/>
                </a:solidFill>
                <a:effectLst>
                  <a:glow rad="304800">
                    <a:schemeClr val="tx1">
                      <a:alpha val="90000"/>
                    </a:schemeClr>
                  </a:glow>
                </a:effectLst>
                <a:latin typeface="Arial"/>
                <a:cs typeface="Arial"/>
              </a:rPr>
              <a:t> with a </a:t>
            </a:r>
            <a:r>
              <a:rPr lang="en-US" altLang="ja-JP" sz="4000" b="1" i="1" dirty="0">
                <a:solidFill>
                  <a:srgbClr val="FF8CF6"/>
                </a:solidFill>
                <a:effectLst>
                  <a:glow rad="304800">
                    <a:schemeClr val="tx1">
                      <a:alpha val="90000"/>
                    </a:schemeClr>
                  </a:glow>
                </a:effectLst>
                <a:latin typeface="Arial"/>
                <a:cs typeface="Arial"/>
              </a:rPr>
              <a:t>she weakness</a:t>
            </a:r>
            <a:r>
              <a:rPr lang="ru-RU" altLang="ja-JP" sz="4000" b="1" i="1" dirty="0">
                <a:solidFill>
                  <a:schemeClr val="bg1"/>
                </a:solidFill>
                <a:effectLst>
                  <a:glow rad="304800">
                    <a:schemeClr val="tx1">
                      <a:alpha val="90000"/>
                    </a:schemeClr>
                  </a:glow>
                </a:effectLst>
                <a:latin typeface="Arial"/>
                <a:cs typeface="Arial"/>
              </a:rPr>
              <a:t>"</a:t>
            </a:r>
            <a:endParaRPr lang="en-US" altLang="ja-JP" sz="4000" b="1" i="1" dirty="0">
              <a:solidFill>
                <a:schemeClr val="bg1"/>
              </a:solidFill>
              <a:effectLst>
                <a:glow rad="304800">
                  <a:schemeClr val="tx1">
                    <a:alpha val="90000"/>
                  </a:schemeClr>
                </a:glow>
              </a:effectLst>
              <a:latin typeface="Arial"/>
              <a:cs typeface="Arial"/>
            </a:endParaRPr>
          </a:p>
          <a:p>
            <a:pPr algn="r" eaLnBrk="1" hangingPunct="1">
              <a:defRPr/>
            </a:pPr>
            <a:r>
              <a:rPr lang="en-US" sz="4000" b="1" i="1" dirty="0">
                <a:solidFill>
                  <a:schemeClr val="bg1"/>
                </a:solidFill>
                <a:effectLst>
                  <a:glow rad="304800">
                    <a:schemeClr val="tx1">
                      <a:alpha val="90000"/>
                    </a:schemeClr>
                  </a:glow>
                </a:effectLst>
                <a:latin typeface="Arial"/>
                <a:cs typeface="Arial"/>
              </a:rPr>
              <a:t>-Chuck </a:t>
            </a:r>
            <a:r>
              <a:rPr lang="en-US" sz="4000" b="1" i="1" dirty="0" err="1">
                <a:solidFill>
                  <a:schemeClr val="bg1"/>
                </a:solidFill>
                <a:effectLst>
                  <a:glow rad="304800">
                    <a:schemeClr val="tx1">
                      <a:alpha val="90000"/>
                    </a:schemeClr>
                  </a:glow>
                </a:effectLst>
                <a:latin typeface="Arial"/>
                <a:cs typeface="Arial"/>
              </a:rPr>
              <a:t>Swindoll</a:t>
            </a:r>
            <a:endParaRPr lang="en-US" sz="4000" b="1" i="1" dirty="0">
              <a:solidFill>
                <a:schemeClr val="bg1"/>
              </a:solidFill>
              <a:effectLst>
                <a:glow rad="304800">
                  <a:schemeClr val="tx1">
                    <a:alpha val="90000"/>
                  </a:schemeClr>
                </a:glow>
              </a:effectLst>
              <a:latin typeface="Arial"/>
              <a:cs typeface="Arial"/>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latin typeface="Arial"/>
                <a:cs typeface="Arial"/>
              </a:rPr>
              <a:t>Heart?</a:t>
            </a:r>
          </a:p>
        </p:txBody>
      </p:sp>
      <p:sp>
        <p:nvSpPr>
          <p:cNvPr id="2" name="Title 1"/>
          <p:cNvSpPr>
            <a:spLocks noGrp="1"/>
          </p:cNvSpPr>
          <p:nvPr>
            <p:ph type="title" idx="4294967295"/>
          </p:nvPr>
        </p:nvSpPr>
        <p:spPr>
          <a:xfrm>
            <a:off x="1192088" y="609600"/>
            <a:ext cx="7772400" cy="1143000"/>
          </a:xfrm>
        </p:spPr>
        <p:txBody>
          <a:bodyPr/>
          <a:lstStyle/>
          <a:p>
            <a:pPr eaLnBrk="1" hangingPunct="1">
              <a:defRPr/>
            </a:pPr>
            <a:r>
              <a:rPr lang="en-US" sz="3600" b="1" kern="1200" dirty="0">
                <a:solidFill>
                  <a:srgbClr val="FFFFFF"/>
                </a:solidFill>
                <a:effectLst>
                  <a:glow rad="304800">
                    <a:schemeClr val="tx1">
                      <a:alpha val="90000"/>
                    </a:schemeClr>
                  </a:glow>
                </a:effectLst>
                <a:ea typeface="ＭＳ Ｐゴシック"/>
              </a:rPr>
              <a:t>What was his weakness?</a:t>
            </a:r>
            <a:endParaRPr lang="en-US" b="1" dirty="0">
              <a:effectLst>
                <a:glow rad="304800">
                  <a:schemeClr val="tx1">
                    <a:alpha val="9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Haircut</a:t>
            </a:r>
          </a:p>
        </p:txBody>
      </p:sp>
    </p:spTree>
    <p:extLst>
      <p:ext uri="{BB962C8B-B14F-4D97-AF65-F5344CB8AC3E}">
        <p14:creationId xmlns:p14="http://schemas.microsoft.com/office/powerpoint/2010/main" val="2341048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a:t>
            </a:r>
            <a:br>
              <a:rPr lang="en-US" sz="3600" b="1" dirty="0">
                <a:solidFill>
                  <a:srgbClr val="FFFFFF"/>
                </a:solidFill>
                <a:effectLst>
                  <a:glow rad="177800">
                    <a:schemeClr val="tx1"/>
                  </a:glow>
                </a:effectLst>
                <a:latin typeface="Arial" charset="0"/>
                <a:ea typeface="ＭＳ Ｐゴシック" charset="0"/>
              </a:rPr>
            </a:br>
            <a:r>
              <a:rPr lang="en-US" sz="3600" b="1" dirty="0">
                <a:solidFill>
                  <a:srgbClr val="FFFFFF"/>
                </a:solidFill>
                <a:effectLst>
                  <a:glow rad="177800">
                    <a:schemeClr val="tx1"/>
                  </a:glow>
                </a:effectLst>
                <a:latin typeface="Arial" charset="0"/>
                <a:ea typeface="ＭＳ Ｐゴシック" charset="0"/>
              </a:rPr>
              <a:t>Eyes Cut</a:t>
            </a:r>
          </a:p>
        </p:txBody>
      </p:sp>
    </p:spTree>
    <p:extLst>
      <p:ext uri="{BB962C8B-B14F-4D97-AF65-F5344CB8AC3E}">
        <p14:creationId xmlns:p14="http://schemas.microsoft.com/office/powerpoint/2010/main" val="2302745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r>
              <a:rPr lang="uk-UA" sz="3600" b="1" dirty="0">
                <a:solidFill>
                  <a:srgbClr val="FFFFFF"/>
                </a:solidFill>
                <a:effectLst>
                  <a:glow rad="177800">
                    <a:schemeClr val="tx1"/>
                  </a:glow>
                </a:effectLst>
                <a:latin typeface="Arial" charset="0"/>
                <a:ea typeface="ＭＳ Ｐゴシック" charset="0"/>
              </a:rPr>
              <a:t>'</a:t>
            </a:r>
            <a:r>
              <a:rPr lang="en-US" sz="3600" b="1" dirty="0">
                <a:solidFill>
                  <a:srgbClr val="FFFFFF"/>
                </a:solidFill>
                <a:effectLst>
                  <a:glow rad="177800">
                    <a:schemeClr val="tx1"/>
                  </a:glow>
                </a:effectLst>
                <a:latin typeface="Arial" charset="0"/>
                <a:ea typeface="ＭＳ Ｐゴシック" charset="0"/>
              </a:rPr>
              <a:t>s Death</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Samson Cycle</a:t>
            </a: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1  Sin</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2  Servitude</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3 Supplication</a:t>
            </a: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4  Salvation</a:t>
            </a: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latin typeface="Times New Roman"/>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cs typeface="Arial" charset="0"/>
              </a:rPr>
              <a:t>5 Silence</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381000"/>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latin typeface="Times New Roman"/>
            </a:endParaRPr>
          </a:p>
        </p:txBody>
      </p:sp>
      <p:sp>
        <p:nvSpPr>
          <p:cNvPr id="16" name="TextBox 2"/>
          <p:cNvSpPr txBox="1">
            <a:spLocks noChangeArrowheads="1"/>
          </p:cNvSpPr>
          <p:nvPr/>
        </p:nvSpPr>
        <p:spPr bwMode="auto">
          <a:xfrm>
            <a:off x="251520" y="482011"/>
            <a:ext cx="8713069"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en-US" sz="3200" b="1" dirty="0">
                <a:solidFill>
                  <a:srgbClr val="000000"/>
                </a:solidFill>
                <a:latin typeface="Arial"/>
                <a:cs typeface="Arial"/>
              </a:rPr>
              <a:t>Samson had judged Israel for twenty years</a:t>
            </a:r>
            <a:r>
              <a:rPr lang="ru-RU" sz="3200" b="1" dirty="0">
                <a:solidFill>
                  <a:srgbClr val="000000"/>
                </a:solidFill>
                <a:latin typeface="Arial"/>
                <a:cs typeface="Arial"/>
              </a:rPr>
              <a:t>"</a:t>
            </a:r>
            <a:r>
              <a:rPr lang="en-US" sz="3200" b="1" dirty="0">
                <a:solidFill>
                  <a:srgbClr val="000000"/>
                </a:solidFill>
                <a:latin typeface="Arial"/>
                <a:cs typeface="Arial"/>
              </a:rPr>
              <a:t> (16:21) but no mention is made of the nation experiencing peace after Samson</a:t>
            </a:r>
            <a:r>
              <a:rPr lang="uk-UA" sz="3200" b="1" dirty="0">
                <a:solidFill>
                  <a:srgbClr val="000000"/>
                </a:solidFill>
                <a:latin typeface="Arial"/>
                <a:cs typeface="Arial"/>
              </a:rPr>
              <a:t>'</a:t>
            </a:r>
            <a:r>
              <a:rPr lang="en-US" sz="3200" b="1" dirty="0">
                <a:solidFill>
                  <a:srgbClr val="000000"/>
                </a:solidFill>
                <a:latin typeface="Arial"/>
                <a:cs typeface="Arial"/>
              </a:rPr>
              <a:t>s 20-year rule.</a:t>
            </a:r>
          </a:p>
        </p:txBody>
      </p:sp>
    </p:spTree>
    <p:extLst>
      <p:ext uri="{BB962C8B-B14F-4D97-AF65-F5344CB8AC3E}">
        <p14:creationId xmlns:p14="http://schemas.microsoft.com/office/powerpoint/2010/main" val="1551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theme/_rels/them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15951</TotalTime>
  <Words>4666</Words>
  <Application>Microsoft Macintosh PowerPoint</Application>
  <PresentationFormat>On-screen Show (4:3)</PresentationFormat>
  <Paragraphs>981</Paragraphs>
  <Slides>144</Slides>
  <Notes>112</Notes>
  <HiddenSlides>0</HiddenSlides>
  <MMClips>0</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1</vt:i4>
      </vt:variant>
      <vt:variant>
        <vt:lpstr>Slide Titles</vt:lpstr>
      </vt:variant>
      <vt:variant>
        <vt:i4>144</vt:i4>
      </vt:variant>
    </vt:vector>
  </HeadingPairs>
  <TitlesOfParts>
    <vt:vector size="172" baseType="lpstr">
      <vt:lpstr>Apple Chancery</vt:lpstr>
      <vt:lpstr>Arial</vt:lpstr>
      <vt:lpstr>Arial Black</vt:lpstr>
      <vt:lpstr>Arial Narrow</vt:lpstr>
      <vt:lpstr>Calibri</vt:lpstr>
      <vt:lpstr>Comic Sans MS</vt:lpstr>
      <vt:lpstr>Driveby</vt:lpstr>
      <vt:lpstr>Helvetica</vt:lpstr>
      <vt:lpstr>Monotype Sorts</vt:lpstr>
      <vt:lpstr>Tahoma</vt:lpstr>
      <vt:lpstr>Times</vt:lpstr>
      <vt:lpstr>Times New Roman</vt:lpstr>
      <vt:lpstr>Tw Cen MT</vt:lpstr>
      <vt:lpstr>Wingdings</vt:lpstr>
      <vt:lpstr>Wingdings 2</vt:lpstr>
      <vt:lpstr>Default Design</vt:lpstr>
      <vt:lpstr>Quill Pen</vt:lpstr>
      <vt:lpstr>Blueprint</vt:lpstr>
      <vt:lpstr>1_Pulse</vt:lpstr>
      <vt:lpstr>49_Blank Presentation</vt:lpstr>
      <vt:lpstr>50_Blank Presentation</vt:lpstr>
      <vt:lpstr>10_Default Design</vt:lpstr>
      <vt:lpstr>Blank Presentation</vt:lpstr>
      <vt:lpstr>1_Default Design</vt:lpstr>
      <vt:lpstr>Median</vt:lpstr>
      <vt:lpstr>3_Default Design</vt:lpstr>
      <vt:lpstr>9_Office Theme</vt:lpstr>
      <vt:lpstr>Document</vt:lpstr>
      <vt:lpstr>Be Steadfast</vt:lpstr>
      <vt:lpstr>Dr E N Poulson</vt:lpstr>
      <vt:lpstr>Dr E N Poulson</vt:lpstr>
      <vt:lpstr>Dr E N Poulson</vt:lpstr>
      <vt:lpstr>Dr E N Poulson</vt:lpstr>
      <vt:lpstr>Steadfast.</vt:lpstr>
      <vt:lpstr>Where are you putting your trust? Do you have an immovable trust in God? </vt:lpstr>
      <vt:lpstr>Defining "Steadfast"</vt:lpstr>
      <vt:lpstr>Why must you be steadfast in having God as your king? </vt:lpstr>
      <vt:lpstr>Land Settled under Joshua</vt:lpstr>
      <vt:lpstr>Settlements v. Allotments</vt:lpstr>
      <vt:lpstr>The Word Available to Them</vt:lpstr>
      <vt:lpstr>48 Levitical Cities</vt:lpstr>
      <vt:lpstr>Book Chart</vt:lpstr>
      <vt:lpstr>Why must you be steadfast in having God as your king? </vt:lpstr>
      <vt:lpstr>I. Incomplete obedience plants the seeds for failure (1–2).</vt:lpstr>
      <vt:lpstr>Israel's incomplete occupation of Canaan led to the need for judges (1:1–2:5). </vt:lpstr>
      <vt:lpstr>Judges</vt:lpstr>
      <vt:lpstr>Barry Huddleston, The Acrostic Summarized Bible (Grand Rapids: Baker, 1992)</vt:lpstr>
      <vt:lpstr>Slides on  Judges 1</vt:lpstr>
      <vt:lpstr>Populations by Tribe</vt:lpstr>
      <vt:lpstr>Grades for the Tribes of Israel</vt:lpstr>
      <vt:lpstr>Key Word</vt:lpstr>
      <vt:lpstr>Theme</vt:lpstr>
      <vt:lpstr>Key Verse</vt:lpstr>
      <vt:lpstr>Slides on  Judges 2</vt:lpstr>
      <vt:lpstr>False Gods of the Land</vt:lpstr>
      <vt:lpstr>The Consequence of Breaking the Mosaic Covenant</vt:lpstr>
      <vt:lpstr>Disobeying the LORD as king leads to trouble. </vt:lpstr>
      <vt:lpstr>Relativism</vt:lpstr>
      <vt:lpstr>Relativism</vt:lpstr>
      <vt:lpstr>RELATIVISM</vt:lpstr>
      <vt:lpstr>Why must you be steadfast in having God as your king? </vt:lpstr>
      <vt:lpstr>I. Incomplete obedience plants the seeds for failure (1–2).</vt:lpstr>
      <vt:lpstr>II. Relativism leads to cycles of sin (3–16).</vt:lpstr>
      <vt:lpstr>Judges tried to stop Israel’s cycles of sin to show that God’s absolute standards were better than Israel’s relative standards (2:6–16:31). </vt:lpstr>
      <vt:lpstr>The Cycle Repeated in Judges</vt:lpstr>
      <vt:lpstr>Where were the judges from?</vt:lpstr>
      <vt:lpstr>Slides on  Judges 3</vt:lpstr>
      <vt:lpstr>Enemies in Canaan During the Judges (3:5)</vt:lpstr>
      <vt:lpstr>Where did Othniel judge (3:7-11)?</vt:lpstr>
      <vt:lpstr>Where did Ehud judge (3:12-30)?</vt:lpstr>
      <vt:lpstr>Ehud</vt:lpstr>
      <vt:lpstr>Where did Shamgar judge (3:30)?</vt:lpstr>
      <vt:lpstr>Slides on  Judges 4</vt:lpstr>
      <vt:lpstr>Deborah &amp; Barak</vt:lpstr>
      <vt:lpstr>Where did Deborah &amp; Barak judge?</vt:lpstr>
      <vt:lpstr>10,000 Israelite men defeated 900 Canaanite chariots (Judges 4:3, 6)</vt:lpstr>
      <vt:lpstr>Slides on  Judges 5</vt:lpstr>
      <vt:lpstr>Deborah's Song (Judges 5)</vt:lpstr>
      <vt:lpstr>Slides on  Judges 6</vt:lpstr>
      <vt:lpstr>Where did Gideon judge?</vt:lpstr>
      <vt:lpstr>God Called Gideon</vt:lpstr>
      <vt:lpstr>"Gideon thanks God for the miracle of the dew"   Painting by Maarten van Heemskerck (Musée des Beaux-Arts de Strasbourg)  in AD 1550</vt:lpstr>
      <vt:lpstr>Slides on  Judges 7</vt:lpstr>
      <vt:lpstr>Gideon Trimmed Down His Troops (7:1-8a)</vt:lpstr>
      <vt:lpstr>Gideon Defeated the Midianites (7:17-21)</vt:lpstr>
      <vt:lpstr>Slides on  Judges 8</vt:lpstr>
      <vt:lpstr>"You will break the oppressor's rod, just as you did when you destroyed the army of Midian"  (Isa. 9:4b NLT)</vt:lpstr>
      <vt:lpstr>Slides on  Judges 9</vt:lpstr>
      <vt:lpstr>Where did Abimelech judge?</vt:lpstr>
      <vt:lpstr>Where did Tola judge?</vt:lpstr>
      <vt:lpstr>Slides on  Judges 10</vt:lpstr>
      <vt:lpstr>Where did Jair  judge?</vt:lpstr>
      <vt:lpstr>Where did Jephthah judge?</vt:lpstr>
      <vt:lpstr>Jepththah's Victory (10:17–12:6)</vt:lpstr>
      <vt:lpstr>Slides on  Judges 11</vt:lpstr>
      <vt:lpstr>Jepththah's Daughter Greets Him (11:34)</vt:lpstr>
      <vt:lpstr>Did Jephthah really kill his daughter?</vt:lpstr>
      <vt:lpstr>Slides on  Judges 12</vt:lpstr>
      <vt:lpstr>Where did Izban judge?</vt:lpstr>
      <vt:lpstr>Where did Elon judge?</vt:lpstr>
      <vt:lpstr>Where did Abdon judge?</vt:lpstr>
      <vt:lpstr>Slides on  Judges 13</vt:lpstr>
      <vt:lpstr>The Samson Cycle</vt:lpstr>
      <vt:lpstr>The Samson Cycle</vt:lpstr>
      <vt:lpstr>The Samson Cycle</vt:lpstr>
      <vt:lpstr>"Then the LORD said to Moses, 'Give the following instructions to the people of Israel.   2"If any of the people, either men or women, take the special vow of a Nazirite, setting themselves apart to the Lord in a special way,  3they must give up wine and other alcoholic drinks. They must not use vinegar made from wine or from other alcoholic drinks, they must not drink fresh grape juice, and they must not eat grapes or raisins"'"  (Num 6:1-3 NLT).</vt:lpstr>
      <vt:lpstr>"As long as they are bound by their Nazirite vow, they are not allowed to eat or drink anything that comes from a grapevine—not even the grape seeds or skins"  (Num 6:4 NLT).</vt:lpstr>
      <vt:lpstr>"They must never cut their hair throughout the time of their vow, for they are holy and set apart to the LORD. Until the time of their vow has been fulfilled, they must let their hair grow long.  6And they must not go near a dead body during the entire period of their vow to the LORD'"  (Num 6:5-6 NLT).</vt:lpstr>
      <vt:lpstr>The Samson Cycle</vt:lpstr>
      <vt:lpstr>Samson: A "Sun" in Darkness</vt:lpstr>
      <vt:lpstr>Where did Samson judge?</vt:lpstr>
      <vt:lpstr>Slides on  Judges 14</vt:lpstr>
      <vt:lpstr>"One day when Samson was in Timnah, one of the Philistine women caught his eye.  2When he returned home, he told his father and mother, 'A young Philistine woman in Timnah caught my eye.  I want to marry her. Get her for me'"  (Judges 14:1-2 NLT).</vt:lpstr>
      <vt:lpstr>"As Samson and his parents were going down to Timnah, a young lion suddenly attacked Samson near the vineyards of Timnah.  6At that moment the Spirit of the LORD came powerfully upon him, and he ripped the lion's jaws apart with his bare hands. He did it as easily as if it were a young goat. But he didn't tell his father or mother about it"  (Judges 14:5-6 NLT).</vt:lpstr>
      <vt:lpstr>Slides on  Judges 15</vt:lpstr>
      <vt:lpstr>Samson &amp; the Foxes  (Judges 15)</vt:lpstr>
      <vt:lpstr>"Samson said, 'This time I cannot be blamed for everything I am going to do to you Philistines.'  4Then he went out and caught 300 foxes. He tied their tails together in pairs, and he fastened a torch to each pair of tails.  5Then he lit the torches and let the foxes run through the grain fields of the Philistines. He burned all their grain to the ground, including the sheaves and the uncut grain. He also destroyed their vineyards and olive groves"  (Judges 15:3-5 NLT).</vt:lpstr>
      <vt:lpstr>Samson's Jawbone Revenge (15:15-16)</vt:lpstr>
      <vt:lpstr>Slides on  Judges 16</vt:lpstr>
      <vt:lpstr>"But Samson stayed in bed only until midnight. Then he got up, took hold of the doors of the town gate, including the two posts, and lifted them up, bar and all. He put them on his shoulders and carried them all the way to the top of the hill across from Hebron"  (Judges 16:3 NLT).</vt:lpstr>
      <vt:lpstr>Samson &amp; Delilah</vt:lpstr>
      <vt:lpstr>Samson</vt:lpstr>
      <vt:lpstr>What was his weakness?</vt:lpstr>
      <vt:lpstr>Samson's Haircut</vt:lpstr>
      <vt:lpstr>Samson's  Eyes Cut</vt:lpstr>
      <vt:lpstr>Samson's Death</vt:lpstr>
      <vt:lpstr>The Samson Cycle</vt:lpstr>
      <vt:lpstr>We go in circles when we make up the rules. </vt:lpstr>
      <vt:lpstr>Moral Relativism</vt:lpstr>
      <vt:lpstr>Relativism</vt:lpstr>
      <vt:lpstr>Band-Aids on a Gunshot Wound </vt:lpstr>
      <vt:lpstr>Why must you be steadfast in having God as your king? </vt:lpstr>
      <vt:lpstr>I. Incomplete obedience plants the seeds for failure (1–2).</vt:lpstr>
      <vt:lpstr>II. Relativism leads to cycles of sin (3–16).</vt:lpstr>
      <vt:lpstr>III. Relativism leads to idolatry (17–21). </vt:lpstr>
      <vt:lpstr>Israel's religious and moral failures showed they needed a righteous king instead of their relativism (Judges 17–21). </vt:lpstr>
      <vt:lpstr>Downward Spiral of the Cycles</vt:lpstr>
      <vt:lpstr>Judges of Israel</vt:lpstr>
      <vt:lpstr>Slides on  Judges 17</vt:lpstr>
      <vt:lpstr>Depravity (17–21)</vt:lpstr>
      <vt:lpstr>Religious Failure (17–18)</vt:lpstr>
      <vt:lpstr>Slides on  Judges 18</vt:lpstr>
      <vt:lpstr>Religious Failure (17–18)</vt:lpstr>
      <vt:lpstr>Cause &amp; Effect</vt:lpstr>
      <vt:lpstr>Slides on  Judges 19</vt:lpstr>
      <vt:lpstr>Moral Failure (19–21)</vt:lpstr>
      <vt:lpstr>****  Gibeah Gazette   ****</vt:lpstr>
      <vt:lpstr>Moral Failure (19–21)</vt:lpstr>
      <vt:lpstr>Slides on  Judges 20</vt:lpstr>
      <vt:lpstr>Moral Failure (19–21)</vt:lpstr>
      <vt:lpstr>Near Destruction of  the Tribe of Benjamin</vt:lpstr>
      <vt:lpstr>Slides on  Judges 21</vt:lpstr>
      <vt:lpstr>Moral Failure (19–21)</vt:lpstr>
      <vt:lpstr>The Last Verse is the Key Verse</vt:lpstr>
      <vt:lpstr>Be guided by wisdom instead of whims that worship a different god. </vt:lpstr>
      <vt:lpstr>Apostasy's Bitter Fruits</vt:lpstr>
      <vt:lpstr>Defining Idolatry</vt:lpstr>
      <vt:lpstr>Defining Idolatry</vt:lpstr>
      <vt:lpstr>Defining Idolatry</vt:lpstr>
      <vt:lpstr>Why must you be steadfast in having God as your king? </vt:lpstr>
      <vt:lpstr>Main Idea</vt:lpstr>
      <vt:lpstr>I. Incomplete obedience plants the seeds for failure (1–2).</vt:lpstr>
      <vt:lpstr>II. Relativism leads to cycles of sin (3–16).</vt:lpstr>
      <vt:lpstr>III. Relativism leads to idolatry (17–21). </vt:lpstr>
      <vt:lpstr>Discussion Question: How is Our Day Like the Judges Period?</vt:lpstr>
      <vt:lpstr>Relativism</vt:lpstr>
      <vt:lpstr>Applications</vt:lpstr>
      <vt:lpstr>Be Steadfast.</vt:lpstr>
      <vt:lpstr>Think about it.</vt:lpstr>
      <vt:lpstr>PowerPoint Presentation</vt:lpstr>
      <vt:lpstr>Black</vt:lpstr>
      <vt:lpstr>OT Preaching link at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567</cp:revision>
  <dcterms:created xsi:type="dcterms:W3CDTF">2009-08-20T04:03:07Z</dcterms:created>
  <dcterms:modified xsi:type="dcterms:W3CDTF">2019-12-04T01:06:18Z</dcterms:modified>
</cp:coreProperties>
</file>